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0" r:id="rId4"/>
    <p:sldId id="283" r:id="rId5"/>
    <p:sldId id="291" r:id="rId6"/>
    <p:sldId id="258" r:id="rId7"/>
    <p:sldId id="259" r:id="rId8"/>
    <p:sldId id="292" r:id="rId9"/>
    <p:sldId id="260" r:id="rId10"/>
    <p:sldId id="288" r:id="rId11"/>
    <p:sldId id="293" r:id="rId12"/>
    <p:sldId id="261" r:id="rId13"/>
    <p:sldId id="262" r:id="rId14"/>
    <p:sldId id="263" r:id="rId15"/>
    <p:sldId id="294" r:id="rId16"/>
    <p:sldId id="264" r:id="rId17"/>
    <p:sldId id="265" r:id="rId18"/>
    <p:sldId id="284" r:id="rId19"/>
    <p:sldId id="266" r:id="rId20"/>
    <p:sldId id="267" r:id="rId21"/>
    <p:sldId id="295" r:id="rId22"/>
    <p:sldId id="268" r:id="rId23"/>
    <p:sldId id="296" r:id="rId24"/>
    <p:sldId id="269" r:id="rId25"/>
    <p:sldId id="297" r:id="rId26"/>
    <p:sldId id="270" r:id="rId27"/>
    <p:sldId id="298" r:id="rId28"/>
    <p:sldId id="271" r:id="rId29"/>
    <p:sldId id="272" r:id="rId30"/>
    <p:sldId id="273" r:id="rId31"/>
    <p:sldId id="285" r:id="rId32"/>
    <p:sldId id="274" r:id="rId33"/>
    <p:sldId id="289" r:id="rId34"/>
    <p:sldId id="286" r:id="rId35"/>
    <p:sldId id="275" r:id="rId36"/>
    <p:sldId id="276" r:id="rId37"/>
    <p:sldId id="277" r:id="rId38"/>
    <p:sldId id="299" r:id="rId39"/>
    <p:sldId id="278" r:id="rId40"/>
    <p:sldId id="279" r:id="rId41"/>
    <p:sldId id="280" r:id="rId42"/>
    <p:sldId id="281" r:id="rId43"/>
    <p:sldId id="300" r:id="rId44"/>
    <p:sldId id="282" r:id="rId45"/>
    <p:sldId id="301" r:id="rId46"/>
    <p:sldId id="287" r:id="rId4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43"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8B77D4FD-37CF-4868-B0E0-140F6A8F2416}" type="datetimeFigureOut">
              <a:rPr lang="tr-TR" smtClean="0"/>
              <a:t>20.04.2022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61BE05-2209-46DD-AC8F-DC7A6241E7EA}" type="slidenum">
              <a:rPr lang="tr-TR" smtClean="0"/>
              <a:t>‹#›</a:t>
            </a:fld>
            <a:endParaRPr lang="tr-TR"/>
          </a:p>
        </p:txBody>
      </p:sp>
    </p:spTree>
    <p:extLst>
      <p:ext uri="{BB962C8B-B14F-4D97-AF65-F5344CB8AC3E}">
        <p14:creationId xmlns:p14="http://schemas.microsoft.com/office/powerpoint/2010/main" val="2635287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B77D4FD-37CF-4868-B0E0-140F6A8F2416}" type="datetimeFigureOut">
              <a:rPr lang="tr-TR" smtClean="0"/>
              <a:t>20.04.2022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61BE05-2209-46DD-AC8F-DC7A6241E7EA}" type="slidenum">
              <a:rPr lang="tr-TR" smtClean="0"/>
              <a:t>‹#›</a:t>
            </a:fld>
            <a:endParaRPr lang="tr-TR"/>
          </a:p>
        </p:txBody>
      </p:sp>
    </p:spTree>
    <p:extLst>
      <p:ext uri="{BB962C8B-B14F-4D97-AF65-F5344CB8AC3E}">
        <p14:creationId xmlns:p14="http://schemas.microsoft.com/office/powerpoint/2010/main" val="3261305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B77D4FD-37CF-4868-B0E0-140F6A8F2416}" type="datetimeFigureOut">
              <a:rPr lang="tr-TR" smtClean="0"/>
              <a:t>20.04.2022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61BE05-2209-46DD-AC8F-DC7A6241E7EA}" type="slidenum">
              <a:rPr lang="tr-TR" smtClean="0"/>
              <a:t>‹#›</a:t>
            </a:fld>
            <a:endParaRPr lang="tr-TR"/>
          </a:p>
        </p:txBody>
      </p:sp>
    </p:spTree>
    <p:extLst>
      <p:ext uri="{BB962C8B-B14F-4D97-AF65-F5344CB8AC3E}">
        <p14:creationId xmlns:p14="http://schemas.microsoft.com/office/powerpoint/2010/main" val="4287503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B77D4FD-37CF-4868-B0E0-140F6A8F2416}" type="datetimeFigureOut">
              <a:rPr lang="tr-TR" smtClean="0"/>
              <a:t>20.04.2022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61BE05-2209-46DD-AC8F-DC7A6241E7EA}" type="slidenum">
              <a:rPr lang="tr-TR" smtClean="0"/>
              <a:t>‹#›</a:t>
            </a:fld>
            <a:endParaRPr lang="tr-TR"/>
          </a:p>
        </p:txBody>
      </p:sp>
    </p:spTree>
    <p:extLst>
      <p:ext uri="{BB962C8B-B14F-4D97-AF65-F5344CB8AC3E}">
        <p14:creationId xmlns:p14="http://schemas.microsoft.com/office/powerpoint/2010/main" val="649372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8B77D4FD-37CF-4868-B0E0-140F6A8F2416}" type="datetimeFigureOut">
              <a:rPr lang="tr-TR" smtClean="0"/>
              <a:t>20.04.2022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061BE05-2209-46DD-AC8F-DC7A6241E7EA}" type="slidenum">
              <a:rPr lang="tr-TR" smtClean="0"/>
              <a:t>‹#›</a:t>
            </a:fld>
            <a:endParaRPr lang="tr-TR"/>
          </a:p>
        </p:txBody>
      </p:sp>
    </p:spTree>
    <p:extLst>
      <p:ext uri="{BB962C8B-B14F-4D97-AF65-F5344CB8AC3E}">
        <p14:creationId xmlns:p14="http://schemas.microsoft.com/office/powerpoint/2010/main" val="3861194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8B77D4FD-37CF-4868-B0E0-140F6A8F2416}" type="datetimeFigureOut">
              <a:rPr lang="tr-TR" smtClean="0"/>
              <a:t>20.04.2022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61BE05-2209-46DD-AC8F-DC7A6241E7EA}" type="slidenum">
              <a:rPr lang="tr-TR" smtClean="0"/>
              <a:t>‹#›</a:t>
            </a:fld>
            <a:endParaRPr lang="tr-TR"/>
          </a:p>
        </p:txBody>
      </p:sp>
    </p:spTree>
    <p:extLst>
      <p:ext uri="{BB962C8B-B14F-4D97-AF65-F5344CB8AC3E}">
        <p14:creationId xmlns:p14="http://schemas.microsoft.com/office/powerpoint/2010/main" val="3319688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8B77D4FD-37CF-4868-B0E0-140F6A8F2416}" type="datetimeFigureOut">
              <a:rPr lang="tr-TR" smtClean="0"/>
              <a:t>20.04.2022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061BE05-2209-46DD-AC8F-DC7A6241E7EA}" type="slidenum">
              <a:rPr lang="tr-TR" smtClean="0"/>
              <a:t>‹#›</a:t>
            </a:fld>
            <a:endParaRPr lang="tr-TR"/>
          </a:p>
        </p:txBody>
      </p:sp>
    </p:spTree>
    <p:extLst>
      <p:ext uri="{BB962C8B-B14F-4D97-AF65-F5344CB8AC3E}">
        <p14:creationId xmlns:p14="http://schemas.microsoft.com/office/powerpoint/2010/main" val="3042752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8B77D4FD-37CF-4868-B0E0-140F6A8F2416}" type="datetimeFigureOut">
              <a:rPr lang="tr-TR" smtClean="0"/>
              <a:t>20.04.2022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061BE05-2209-46DD-AC8F-DC7A6241E7EA}" type="slidenum">
              <a:rPr lang="tr-TR" smtClean="0"/>
              <a:t>‹#›</a:t>
            </a:fld>
            <a:endParaRPr lang="tr-TR"/>
          </a:p>
        </p:txBody>
      </p:sp>
    </p:spTree>
    <p:extLst>
      <p:ext uri="{BB962C8B-B14F-4D97-AF65-F5344CB8AC3E}">
        <p14:creationId xmlns:p14="http://schemas.microsoft.com/office/powerpoint/2010/main" val="768034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B77D4FD-37CF-4868-B0E0-140F6A8F2416}" type="datetimeFigureOut">
              <a:rPr lang="tr-TR" smtClean="0"/>
              <a:t>20.04.2022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061BE05-2209-46DD-AC8F-DC7A6241E7EA}" type="slidenum">
              <a:rPr lang="tr-TR" smtClean="0"/>
              <a:t>‹#›</a:t>
            </a:fld>
            <a:endParaRPr lang="tr-TR"/>
          </a:p>
        </p:txBody>
      </p:sp>
    </p:spTree>
    <p:extLst>
      <p:ext uri="{BB962C8B-B14F-4D97-AF65-F5344CB8AC3E}">
        <p14:creationId xmlns:p14="http://schemas.microsoft.com/office/powerpoint/2010/main" val="3595130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8B77D4FD-37CF-4868-B0E0-140F6A8F2416}" type="datetimeFigureOut">
              <a:rPr lang="tr-TR" smtClean="0"/>
              <a:t>20.04.2022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61BE05-2209-46DD-AC8F-DC7A6241E7EA}" type="slidenum">
              <a:rPr lang="tr-TR" smtClean="0"/>
              <a:t>‹#›</a:t>
            </a:fld>
            <a:endParaRPr lang="tr-TR"/>
          </a:p>
        </p:txBody>
      </p:sp>
    </p:spTree>
    <p:extLst>
      <p:ext uri="{BB962C8B-B14F-4D97-AF65-F5344CB8AC3E}">
        <p14:creationId xmlns:p14="http://schemas.microsoft.com/office/powerpoint/2010/main" val="793107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8B77D4FD-37CF-4868-B0E0-140F6A8F2416}" type="datetimeFigureOut">
              <a:rPr lang="tr-TR" smtClean="0"/>
              <a:t>20.04.2022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061BE05-2209-46DD-AC8F-DC7A6241E7EA}" type="slidenum">
              <a:rPr lang="tr-TR" smtClean="0"/>
              <a:t>‹#›</a:t>
            </a:fld>
            <a:endParaRPr lang="tr-TR"/>
          </a:p>
        </p:txBody>
      </p:sp>
    </p:spTree>
    <p:extLst>
      <p:ext uri="{BB962C8B-B14F-4D97-AF65-F5344CB8AC3E}">
        <p14:creationId xmlns:p14="http://schemas.microsoft.com/office/powerpoint/2010/main" val="3593630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77D4FD-37CF-4868-B0E0-140F6A8F2416}" type="datetimeFigureOut">
              <a:rPr lang="tr-TR" smtClean="0"/>
              <a:t>20.04.2022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61BE05-2209-46DD-AC8F-DC7A6241E7EA}" type="slidenum">
              <a:rPr lang="tr-TR" smtClean="0"/>
              <a:t>‹#›</a:t>
            </a:fld>
            <a:endParaRPr lang="tr-TR"/>
          </a:p>
        </p:txBody>
      </p:sp>
    </p:spTree>
    <p:extLst>
      <p:ext uri="{BB962C8B-B14F-4D97-AF65-F5344CB8AC3E}">
        <p14:creationId xmlns:p14="http://schemas.microsoft.com/office/powerpoint/2010/main" val="837659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iibf.bandirma.edu.tr/tr/iib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dbf.bandirma.edu.tr/tr/mdb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andirma.edu.t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a:t>NOKTALAMA İŞARETLERİ </a:t>
            </a:r>
            <a:br>
              <a:rPr lang="tr-TR" dirty="0"/>
            </a:br>
            <a:endParaRPr lang="tr-TR" dirty="0"/>
          </a:p>
        </p:txBody>
      </p:sp>
      <p:sp>
        <p:nvSpPr>
          <p:cNvPr id="3" name="Alt Başlık 2"/>
          <p:cNvSpPr>
            <a:spLocks noGrp="1"/>
          </p:cNvSpPr>
          <p:nvPr>
            <p:ph type="subTitle" idx="1"/>
          </p:nvPr>
        </p:nvSpPr>
        <p:spPr>
          <a:xfrm>
            <a:off x="1524000" y="3602037"/>
            <a:ext cx="9144000" cy="2058929"/>
          </a:xfrm>
        </p:spPr>
        <p:txBody>
          <a:bodyPr>
            <a:normAutofit fontScale="85000" lnSpcReduction="20000"/>
          </a:bodyPr>
          <a:lstStyle/>
          <a:p>
            <a:endParaRPr lang="tr-TR" dirty="0"/>
          </a:p>
          <a:p>
            <a:endParaRPr lang="tr-TR" dirty="0"/>
          </a:p>
          <a:p>
            <a:r>
              <a:rPr lang="tr-TR" dirty="0"/>
              <a:t>Bandırma </a:t>
            </a:r>
            <a:r>
              <a:rPr lang="tr-TR" dirty="0" err="1"/>
              <a:t>Onyedi</a:t>
            </a:r>
            <a:r>
              <a:rPr lang="tr-TR" dirty="0"/>
              <a:t> Eylül Üniversitesi </a:t>
            </a:r>
          </a:p>
          <a:p>
            <a:r>
              <a:rPr lang="tr-TR" dirty="0"/>
              <a:t>Rektörlük</a:t>
            </a:r>
          </a:p>
          <a:p>
            <a:r>
              <a:rPr lang="tr-TR" dirty="0"/>
              <a:t>Türk Dili Öğretim Görevlisi </a:t>
            </a:r>
          </a:p>
          <a:p>
            <a:r>
              <a:rPr lang="tr-TR" dirty="0"/>
              <a:t>Oğuz DÜZGÜN</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0407" y="2460566"/>
            <a:ext cx="2211185" cy="1837113"/>
          </a:xfrm>
          <a:prstGeom prst="rect">
            <a:avLst/>
          </a:prstGeom>
        </p:spPr>
      </p:pic>
    </p:spTree>
    <p:extLst>
      <p:ext uri="{BB962C8B-B14F-4D97-AF65-F5344CB8AC3E}">
        <p14:creationId xmlns:p14="http://schemas.microsoft.com/office/powerpoint/2010/main" val="1872061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Virgül ( , )</a:t>
            </a:r>
            <a:endParaRPr lang="tr-TR" dirty="0"/>
          </a:p>
        </p:txBody>
      </p:sp>
      <p:sp>
        <p:nvSpPr>
          <p:cNvPr id="3" name="İçerik Yer Tutucusu 2"/>
          <p:cNvSpPr>
            <a:spLocks noGrp="1"/>
          </p:cNvSpPr>
          <p:nvPr>
            <p:ph idx="1"/>
          </p:nvPr>
        </p:nvSpPr>
        <p:spPr/>
        <p:txBody>
          <a:bodyPr>
            <a:normAutofit lnSpcReduction="10000"/>
          </a:bodyPr>
          <a:lstStyle/>
          <a:p>
            <a:r>
              <a:rPr lang="tr-TR" b="1" dirty="0"/>
              <a:t>7. </a:t>
            </a:r>
            <a:r>
              <a:rPr lang="tr-TR" dirty="0"/>
              <a:t>Konuşma çizgisinden sonraki alıntı cümlesinin bitimine konur: </a:t>
            </a:r>
          </a:p>
          <a:p>
            <a:endParaRPr lang="tr-TR" dirty="0"/>
          </a:p>
          <a:p>
            <a:r>
              <a:rPr lang="tr-TR" dirty="0"/>
              <a:t>–  28 Nisan’da Erdek’e gidiyor musunuz, diye sordu. </a:t>
            </a:r>
          </a:p>
          <a:p>
            <a:endParaRPr lang="tr-TR" dirty="0"/>
          </a:p>
          <a:p>
            <a:r>
              <a:rPr lang="tr-TR" b="1" dirty="0"/>
              <a:t>8</a:t>
            </a:r>
            <a:r>
              <a:rPr lang="tr-TR" b="1" i="1" dirty="0"/>
              <a:t>. </a:t>
            </a:r>
            <a:r>
              <a:rPr lang="tr-TR" dirty="0"/>
              <a:t>Edebî eserlerde konuşma bölümünden önceki ifadenin sonuna konur: </a:t>
            </a:r>
          </a:p>
          <a:p>
            <a:endParaRPr lang="tr-TR" dirty="0"/>
          </a:p>
          <a:p>
            <a:r>
              <a:rPr lang="tr-TR" i="1" dirty="0"/>
              <a:t>Bahçe kapısını açtı. Sermet Bey’e, </a:t>
            </a:r>
            <a:endParaRPr lang="tr-TR" dirty="0"/>
          </a:p>
          <a:p>
            <a:r>
              <a:rPr lang="tr-TR" i="1" dirty="0"/>
              <a:t>– Bu anahtar köşkü de açar, dedi. </a:t>
            </a:r>
            <a:r>
              <a:rPr lang="tr-TR" dirty="0"/>
              <a:t>(Ömer Seyfettin) </a:t>
            </a:r>
          </a:p>
          <a:p>
            <a:endParaRPr lang="tr-TR" dirty="0"/>
          </a:p>
          <a:p>
            <a:endParaRPr lang="tr-TR" dirty="0"/>
          </a:p>
        </p:txBody>
      </p:sp>
    </p:spTree>
    <p:extLst>
      <p:ext uri="{BB962C8B-B14F-4D97-AF65-F5344CB8AC3E}">
        <p14:creationId xmlns:p14="http://schemas.microsoft.com/office/powerpoint/2010/main" val="2855798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Virgül ( , )</a:t>
            </a:r>
            <a:endParaRPr lang="tr-TR" dirty="0"/>
          </a:p>
        </p:txBody>
      </p:sp>
      <p:sp>
        <p:nvSpPr>
          <p:cNvPr id="3" name="İçerik Yer Tutucusu 2"/>
          <p:cNvSpPr>
            <a:spLocks noGrp="1"/>
          </p:cNvSpPr>
          <p:nvPr>
            <p:ph idx="1"/>
          </p:nvPr>
        </p:nvSpPr>
        <p:spPr>
          <a:xfrm>
            <a:off x="838200" y="1487978"/>
            <a:ext cx="10515600" cy="4688985"/>
          </a:xfrm>
        </p:spPr>
        <p:txBody>
          <a:bodyPr>
            <a:normAutofit fontScale="77500" lnSpcReduction="20000"/>
          </a:bodyPr>
          <a:lstStyle/>
          <a:p>
            <a:r>
              <a:rPr lang="tr-TR" sz="3300" b="1" dirty="0"/>
              <a:t>9. </a:t>
            </a:r>
            <a:r>
              <a:rPr lang="tr-TR" sz="3300" dirty="0"/>
              <a:t>Kendisinden sonraki cümleye bağlı olarak ret, kabul ve teşvik bildiren </a:t>
            </a:r>
            <a:r>
              <a:rPr lang="tr-TR" sz="3300" i="1" dirty="0"/>
              <a:t>hayır, yok, evet, peki, pekâlâ, tamam, olur, hayhay, </a:t>
            </a:r>
            <a:r>
              <a:rPr lang="tr-TR" sz="3300" i="1" dirty="0" err="1"/>
              <a:t>başüstüne</a:t>
            </a:r>
            <a:r>
              <a:rPr lang="tr-TR" sz="3300" i="1" dirty="0"/>
              <a:t>, öyle, haydi, elbette </a:t>
            </a:r>
            <a:r>
              <a:rPr lang="tr-TR" sz="3300" dirty="0"/>
              <a:t>gibi kelimelerden sonra konur</a:t>
            </a:r>
            <a:r>
              <a:rPr lang="tr-TR" sz="3300" i="1" dirty="0"/>
              <a:t>: </a:t>
            </a:r>
          </a:p>
          <a:p>
            <a:r>
              <a:rPr lang="tr-TR" sz="3300" i="1" dirty="0"/>
              <a:t>Peki, gideriz. </a:t>
            </a:r>
          </a:p>
          <a:p>
            <a:r>
              <a:rPr lang="tr-TR" sz="3300" i="1" dirty="0"/>
              <a:t>Olur, ben de size katılırım. </a:t>
            </a:r>
          </a:p>
          <a:p>
            <a:r>
              <a:rPr lang="tr-TR" sz="3300" i="1" dirty="0"/>
              <a:t>Hayhay, memnun oluruz. </a:t>
            </a:r>
          </a:p>
          <a:p>
            <a:r>
              <a:rPr lang="tr-TR" sz="3300" i="1" dirty="0"/>
              <a:t>Haydi, geç kalıyoruz. </a:t>
            </a:r>
          </a:p>
          <a:p>
            <a:r>
              <a:rPr lang="tr-TR" sz="3300" b="1" dirty="0"/>
              <a:t>10. </a:t>
            </a:r>
            <a:r>
              <a:rPr lang="tr-TR" sz="3300" dirty="0"/>
              <a:t>Bir kelimenin kendisinden sonra gelen kelime veya kelime gruplarıyla yapı ve anlam bakımından bağlantısı olmadığını göstermek ve anlam karışıklığını önlemek için kullanılır: </a:t>
            </a:r>
          </a:p>
          <a:p>
            <a:r>
              <a:rPr lang="tr-TR" sz="3300" i="1" dirty="0"/>
              <a:t>Bu, tek gözlü, genç fakat ihtiyar görünen bir adamcağızdır. </a:t>
            </a:r>
            <a:r>
              <a:rPr lang="tr-TR" sz="3300" dirty="0"/>
              <a:t>(Halit Ziya Uşaklıgil) </a:t>
            </a:r>
          </a:p>
          <a:p>
            <a:r>
              <a:rPr lang="tr-TR" sz="3300" i="1" dirty="0"/>
              <a:t>Bu gece, eğlenceleri içlerine sinmedi. </a:t>
            </a:r>
            <a:r>
              <a:rPr lang="tr-TR" sz="3300" dirty="0"/>
              <a:t>(Reşat Nuri Güntekin) </a:t>
            </a:r>
          </a:p>
          <a:p>
            <a:endParaRPr lang="tr-TR" dirty="0"/>
          </a:p>
          <a:p>
            <a:endParaRPr lang="tr-TR" dirty="0"/>
          </a:p>
        </p:txBody>
      </p:sp>
    </p:spTree>
    <p:extLst>
      <p:ext uri="{BB962C8B-B14F-4D97-AF65-F5344CB8AC3E}">
        <p14:creationId xmlns:p14="http://schemas.microsoft.com/office/powerpoint/2010/main" val="122527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Virgül ( , )</a:t>
            </a:r>
            <a:endParaRPr lang="tr-TR" dirty="0"/>
          </a:p>
        </p:txBody>
      </p:sp>
      <p:sp>
        <p:nvSpPr>
          <p:cNvPr id="3" name="İçerik Yer Tutucusu 2"/>
          <p:cNvSpPr>
            <a:spLocks noGrp="1"/>
          </p:cNvSpPr>
          <p:nvPr>
            <p:ph idx="1"/>
          </p:nvPr>
        </p:nvSpPr>
        <p:spPr>
          <a:xfrm>
            <a:off x="838200" y="1529542"/>
            <a:ext cx="10515600" cy="4647421"/>
          </a:xfrm>
        </p:spPr>
        <p:txBody>
          <a:bodyPr>
            <a:normAutofit fontScale="92500" lnSpcReduction="10000"/>
          </a:bodyPr>
          <a:lstStyle/>
          <a:p>
            <a:r>
              <a:rPr lang="tr-TR" b="1" dirty="0"/>
              <a:t>11. </a:t>
            </a:r>
            <a:r>
              <a:rPr lang="tr-TR" dirty="0"/>
              <a:t>Hitap için kullanılan kelimelerden sonra konur: </a:t>
            </a:r>
          </a:p>
          <a:p>
            <a:r>
              <a:rPr lang="tr-TR" i="1" dirty="0"/>
              <a:t>Efendiler, bilirsiniz ki hayat demek, mücadele, müsademe demektir. </a:t>
            </a:r>
            <a:r>
              <a:rPr lang="tr-TR" dirty="0"/>
              <a:t>(Atatürk) </a:t>
            </a:r>
          </a:p>
          <a:p>
            <a:r>
              <a:rPr lang="tr-TR" i="1" dirty="0"/>
              <a:t>Sayın Rektörüm, </a:t>
            </a:r>
            <a:endParaRPr lang="tr-TR" dirty="0"/>
          </a:p>
          <a:p>
            <a:r>
              <a:rPr lang="tr-TR" i="1" dirty="0"/>
              <a:t>Sevgili Kardeşim, </a:t>
            </a:r>
            <a:endParaRPr lang="tr-TR" dirty="0"/>
          </a:p>
          <a:p>
            <a:r>
              <a:rPr lang="tr-TR" i="1" dirty="0"/>
              <a:t>Değerli Arkadaşım, </a:t>
            </a:r>
            <a:endParaRPr lang="tr-TR" dirty="0"/>
          </a:p>
          <a:p>
            <a:r>
              <a:rPr lang="tr-TR" b="1" dirty="0"/>
              <a:t>12. </a:t>
            </a:r>
            <a:r>
              <a:rPr lang="tr-TR" dirty="0"/>
              <a:t>Sayıların yazılışında kesirleri ayırmak için kullanılır: </a:t>
            </a:r>
          </a:p>
          <a:p>
            <a:r>
              <a:rPr lang="tr-TR" i="1" dirty="0"/>
              <a:t>38,6 (otuz sekiz tam, onda altı), 0,45 (sıfır tam, yüzde kırk beş) </a:t>
            </a:r>
            <a:endParaRPr lang="tr-TR" dirty="0"/>
          </a:p>
          <a:p>
            <a:r>
              <a:rPr lang="tr-TR" b="1" dirty="0"/>
              <a:t>13. </a:t>
            </a:r>
            <a:r>
              <a:rPr lang="tr-TR" dirty="0"/>
              <a:t>Metin içinde art arda gelen zarf-fiil eki almış kelimelerden sonra konur: </a:t>
            </a:r>
          </a:p>
          <a:p>
            <a:r>
              <a:rPr lang="tr-TR" i="1" dirty="0"/>
              <a:t>Ancak yemekte bir karara varıp, arkadaşına dikkatli dikkatli bakarak konuştu. </a:t>
            </a:r>
            <a:endParaRPr lang="tr-TR" dirty="0"/>
          </a:p>
          <a:p>
            <a:endParaRPr lang="tr-TR" dirty="0"/>
          </a:p>
        </p:txBody>
      </p:sp>
    </p:spTree>
    <p:extLst>
      <p:ext uri="{BB962C8B-B14F-4D97-AF65-F5344CB8AC3E}">
        <p14:creationId xmlns:p14="http://schemas.microsoft.com/office/powerpoint/2010/main" val="1937588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Virgül ( , )</a:t>
            </a:r>
            <a:endParaRPr lang="tr-TR" dirty="0"/>
          </a:p>
        </p:txBody>
      </p:sp>
      <p:sp>
        <p:nvSpPr>
          <p:cNvPr id="3" name="İçerik Yer Tutucusu 2"/>
          <p:cNvSpPr>
            <a:spLocks noGrp="1"/>
          </p:cNvSpPr>
          <p:nvPr>
            <p:ph idx="1"/>
          </p:nvPr>
        </p:nvSpPr>
        <p:spPr>
          <a:xfrm>
            <a:off x="838200" y="1554480"/>
            <a:ext cx="10515600" cy="4622483"/>
          </a:xfrm>
        </p:spPr>
        <p:txBody>
          <a:bodyPr>
            <a:normAutofit fontScale="92500" lnSpcReduction="20000"/>
          </a:bodyPr>
          <a:lstStyle/>
          <a:p>
            <a:r>
              <a:rPr lang="tr-TR" b="1" dirty="0"/>
              <a:t>Not: </a:t>
            </a:r>
            <a:r>
              <a:rPr lang="tr-TR" dirty="0"/>
              <a:t>Metin içinde zarf-fiil eki almış kelimelerden sonra virgül konmaz: </a:t>
            </a:r>
          </a:p>
          <a:p>
            <a:r>
              <a:rPr lang="tr-TR" i="1" dirty="0"/>
              <a:t>Cumaları bahçede buluştukça kıza kendisinin adi bir mektep talebesi olmadığını anlatmaya çalışıyordu. </a:t>
            </a:r>
            <a:r>
              <a:rPr lang="tr-TR" dirty="0"/>
              <a:t>(Halide Edip Adıvar) </a:t>
            </a:r>
            <a:endParaRPr lang="tr-TR" b="1" dirty="0"/>
          </a:p>
          <a:p>
            <a:r>
              <a:rPr lang="tr-TR" b="1" dirty="0"/>
              <a:t>13. </a:t>
            </a:r>
            <a:r>
              <a:rPr lang="tr-TR" dirty="0"/>
              <a:t>Metin içinde art arda gelen zarf-fiil eki almış kelimelerden sonra konur: </a:t>
            </a:r>
          </a:p>
          <a:p>
            <a:r>
              <a:rPr lang="tr-TR" i="1" dirty="0"/>
              <a:t>Ancak yemekte bir karara varıp, arkadaşına dikkatli dikkatli bakarak konuştu. </a:t>
            </a:r>
            <a:endParaRPr lang="tr-TR" dirty="0"/>
          </a:p>
          <a:p>
            <a:r>
              <a:rPr lang="tr-TR" b="1" dirty="0"/>
              <a:t>Not: </a:t>
            </a:r>
            <a:r>
              <a:rPr lang="tr-TR" dirty="0"/>
              <a:t>Metin içinde zarf-fiil eki almış kelimelerden sonra virgül konmaz: </a:t>
            </a:r>
          </a:p>
          <a:p>
            <a:r>
              <a:rPr lang="tr-TR" i="1" dirty="0"/>
              <a:t>Cumaları bahçede buluştukça kıza kendisinin adi bir mektep talebesi olmadığını anlatmaya çalışıyordu. </a:t>
            </a:r>
            <a:r>
              <a:rPr lang="tr-TR" dirty="0"/>
              <a:t>(Halide Edip Adıvar) </a:t>
            </a:r>
            <a:endParaRPr lang="tr-TR" b="1" dirty="0"/>
          </a:p>
          <a:p>
            <a:r>
              <a:rPr lang="tr-TR" b="1" dirty="0"/>
              <a:t>14. </a:t>
            </a:r>
            <a:r>
              <a:rPr lang="tr-TR" dirty="0"/>
              <a:t>Özne olarak kullanıldıklarında </a:t>
            </a:r>
            <a:r>
              <a:rPr lang="tr-TR" i="1" dirty="0"/>
              <a:t>bu, şu, o </a:t>
            </a:r>
            <a:r>
              <a:rPr lang="tr-TR" dirty="0"/>
              <a:t>zamirlerinden sonra konur: </a:t>
            </a:r>
          </a:p>
          <a:p>
            <a:r>
              <a:rPr lang="tr-TR" i="1" dirty="0"/>
              <a:t>Bu, benim gibi yazarlar için hiç kolay olmaz</a:t>
            </a:r>
            <a:r>
              <a:rPr lang="tr-TR" dirty="0"/>
              <a:t>. </a:t>
            </a:r>
          </a:p>
          <a:p>
            <a:r>
              <a:rPr lang="tr-TR" i="1" dirty="0"/>
              <a:t>O, eski defterleri çoktan kapatmış, Osmanlıya kucağını açmıştı. </a:t>
            </a:r>
            <a:r>
              <a:rPr lang="tr-TR" dirty="0"/>
              <a:t>(Tarık Buğra) </a:t>
            </a:r>
          </a:p>
          <a:p>
            <a:endParaRPr lang="tr-TR" dirty="0"/>
          </a:p>
        </p:txBody>
      </p:sp>
    </p:spTree>
    <p:extLst>
      <p:ext uri="{BB962C8B-B14F-4D97-AF65-F5344CB8AC3E}">
        <p14:creationId xmlns:p14="http://schemas.microsoft.com/office/powerpoint/2010/main" val="1466435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Virgül ( , )</a:t>
            </a:r>
            <a:endParaRPr lang="tr-TR" dirty="0"/>
          </a:p>
        </p:txBody>
      </p:sp>
      <p:sp>
        <p:nvSpPr>
          <p:cNvPr id="3" name="İçerik Yer Tutucusu 2"/>
          <p:cNvSpPr>
            <a:spLocks noGrp="1"/>
          </p:cNvSpPr>
          <p:nvPr>
            <p:ph idx="1"/>
          </p:nvPr>
        </p:nvSpPr>
        <p:spPr>
          <a:xfrm>
            <a:off x="838200" y="1546167"/>
            <a:ext cx="10515600" cy="4746568"/>
          </a:xfrm>
        </p:spPr>
        <p:txBody>
          <a:bodyPr>
            <a:normAutofit fontScale="77500" lnSpcReduction="20000"/>
          </a:bodyPr>
          <a:lstStyle/>
          <a:p>
            <a:endParaRPr lang="tr-TR" b="1" dirty="0"/>
          </a:p>
          <a:p>
            <a:r>
              <a:rPr lang="tr-TR" b="1" dirty="0"/>
              <a:t>15. </a:t>
            </a:r>
            <a:r>
              <a:rPr lang="tr-TR" dirty="0"/>
              <a:t>Kitap, dergi vb.nin künyelerinde yazar, eser, basımevi vb. maddelerden sonra konur: </a:t>
            </a:r>
          </a:p>
          <a:p>
            <a:r>
              <a:rPr lang="tr-TR" dirty="0"/>
              <a:t>Falih Rıfkı ATAY, </a:t>
            </a:r>
            <a:r>
              <a:rPr lang="tr-TR" i="1" dirty="0"/>
              <a:t>Tuna Kıyıları, </a:t>
            </a:r>
            <a:r>
              <a:rPr lang="tr-TR" dirty="0"/>
              <a:t>Remzi Kitabevi, İstanbul, 1938</a:t>
            </a:r>
            <a:r>
              <a:rPr lang="tr-TR" i="1" dirty="0"/>
              <a:t>. </a:t>
            </a:r>
            <a:r>
              <a:rPr lang="tr-TR" dirty="0"/>
              <a:t>29 </a:t>
            </a:r>
          </a:p>
          <a:p>
            <a:r>
              <a:rPr lang="tr-TR" dirty="0"/>
              <a:t>Yazarın soyadı önce yazılmışsa soyadından sonra da virgül konur: </a:t>
            </a:r>
          </a:p>
          <a:p>
            <a:r>
              <a:rPr lang="tr-TR" dirty="0"/>
              <a:t>ERGİN, Muharrem, </a:t>
            </a:r>
            <a:r>
              <a:rPr lang="tr-TR" i="1" dirty="0"/>
              <a:t>Dede Korkut Kitabı, </a:t>
            </a:r>
            <a:r>
              <a:rPr lang="tr-TR" dirty="0"/>
              <a:t>Ankara, 1958. </a:t>
            </a:r>
            <a:endParaRPr lang="tr-TR" b="1" dirty="0"/>
          </a:p>
          <a:p>
            <a:r>
              <a:rPr lang="tr-TR" b="1" dirty="0"/>
              <a:t>Not: </a:t>
            </a:r>
            <a:r>
              <a:rPr lang="tr-TR" dirty="0"/>
              <a:t>Metin içinde </a:t>
            </a:r>
            <a:r>
              <a:rPr lang="tr-TR" i="1" dirty="0"/>
              <a:t>ve, veya, yahut, ya ... ya </a:t>
            </a:r>
            <a:r>
              <a:rPr lang="tr-TR" dirty="0"/>
              <a:t>bağlaçlarından önce de sonra da virgül konmaz: </a:t>
            </a:r>
          </a:p>
          <a:p>
            <a:r>
              <a:rPr lang="tr-TR" i="1" dirty="0"/>
              <a:t>Nihat sabaha kadar uyuyamadı ve şafak sökerken Faik’e bol teşekkürlerle dolu bir kâğıt bırakarak iki gün evvelki cephe dönüşü kıyafeti ile sokağa fırladı. </a:t>
            </a:r>
            <a:r>
              <a:rPr lang="tr-TR" dirty="0"/>
              <a:t>(Peyami Safa) </a:t>
            </a:r>
          </a:p>
          <a:p>
            <a:r>
              <a:rPr lang="tr-TR" b="1" dirty="0"/>
              <a:t>Not: </a:t>
            </a:r>
            <a:r>
              <a:rPr lang="tr-TR" dirty="0"/>
              <a:t>Tekrarlı bağlaçlardan önce ve sonra virgül konmaz: </a:t>
            </a:r>
          </a:p>
          <a:p>
            <a:r>
              <a:rPr lang="tr-TR" i="1" dirty="0"/>
              <a:t>Hem gider hem ağlar. </a:t>
            </a:r>
            <a:endParaRPr lang="tr-TR" dirty="0"/>
          </a:p>
          <a:p>
            <a:r>
              <a:rPr lang="tr-TR" i="1" dirty="0"/>
              <a:t>Ya bu deveyi gütmeli ya bu diyardan gitmeli. </a:t>
            </a:r>
            <a:r>
              <a:rPr lang="tr-TR" dirty="0"/>
              <a:t>(Atasözü) </a:t>
            </a:r>
            <a:endParaRPr lang="tr-TR" b="1" dirty="0"/>
          </a:p>
          <a:p>
            <a:endParaRPr lang="tr-TR" dirty="0"/>
          </a:p>
        </p:txBody>
      </p:sp>
    </p:spTree>
    <p:extLst>
      <p:ext uri="{BB962C8B-B14F-4D97-AF65-F5344CB8AC3E}">
        <p14:creationId xmlns:p14="http://schemas.microsoft.com/office/powerpoint/2010/main" val="710820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Virgül ( , )</a:t>
            </a:r>
            <a:endParaRPr lang="tr-TR" dirty="0"/>
          </a:p>
        </p:txBody>
      </p:sp>
      <p:sp>
        <p:nvSpPr>
          <p:cNvPr id="3" name="İçerik Yer Tutucusu 2"/>
          <p:cNvSpPr>
            <a:spLocks noGrp="1"/>
          </p:cNvSpPr>
          <p:nvPr>
            <p:ph idx="1"/>
          </p:nvPr>
        </p:nvSpPr>
        <p:spPr/>
        <p:txBody>
          <a:bodyPr>
            <a:normAutofit fontScale="85000" lnSpcReduction="20000"/>
          </a:bodyPr>
          <a:lstStyle/>
          <a:p>
            <a:r>
              <a:rPr lang="tr-TR" b="1" dirty="0"/>
              <a:t>Not: </a:t>
            </a:r>
            <a:r>
              <a:rPr lang="tr-TR" dirty="0"/>
              <a:t>Cümlede pekiştirme ve bağlama görevinde kullanılan </a:t>
            </a:r>
            <a:r>
              <a:rPr lang="tr-TR" i="1" dirty="0"/>
              <a:t>da / de </a:t>
            </a:r>
            <a:r>
              <a:rPr lang="tr-TR" dirty="0"/>
              <a:t>bağlacından sonra virgül konmaz: </a:t>
            </a:r>
          </a:p>
          <a:p>
            <a:r>
              <a:rPr lang="tr-TR" i="1" dirty="0"/>
              <a:t>İmlamız lisanımız düzelince, lisanımız da kafamız düzelince düzelecek çünkü o da ancak onlar kadar bozuktur, fazla değil! </a:t>
            </a:r>
            <a:r>
              <a:rPr lang="tr-TR" dirty="0"/>
              <a:t>(Yahya Kemal Beyatlı) </a:t>
            </a:r>
          </a:p>
          <a:p>
            <a:r>
              <a:rPr lang="tr-TR" b="1" dirty="0"/>
              <a:t>Not: </a:t>
            </a:r>
            <a:r>
              <a:rPr lang="tr-TR" dirty="0"/>
              <a:t>Metin içinde </a:t>
            </a:r>
            <a:r>
              <a:rPr lang="tr-TR" i="1" dirty="0"/>
              <a:t>-</a:t>
            </a:r>
            <a:r>
              <a:rPr lang="tr-TR" i="1" dirty="0" err="1"/>
              <a:t>ınca</a:t>
            </a:r>
            <a:r>
              <a:rPr lang="tr-TR" i="1" dirty="0"/>
              <a:t>/ -ince </a:t>
            </a:r>
            <a:r>
              <a:rPr lang="tr-TR" dirty="0"/>
              <a:t>anlamıyla zarf-fiil görevinde kullanılan </a:t>
            </a:r>
            <a:r>
              <a:rPr lang="tr-TR" i="1" dirty="0"/>
              <a:t>mı/ mi </a:t>
            </a:r>
            <a:r>
              <a:rPr lang="tr-TR" dirty="0"/>
              <a:t>ekinden/edatından sonra virgül konmaz: </a:t>
            </a:r>
          </a:p>
          <a:p>
            <a:r>
              <a:rPr lang="tr-TR" i="1" dirty="0"/>
              <a:t>Ben aç yattım mı kötü kötü rüyalar görürüm nedense. </a:t>
            </a:r>
            <a:r>
              <a:rPr lang="tr-TR" dirty="0"/>
              <a:t>(Orhan Kemal) </a:t>
            </a:r>
          </a:p>
          <a:p>
            <a:r>
              <a:rPr lang="tr-TR" i="1" dirty="0"/>
              <a:t>Öyle zekiler vardır, konuştular mı ağızlarından bal akıyor sanırsın. </a:t>
            </a:r>
            <a:r>
              <a:rPr lang="tr-TR" dirty="0"/>
              <a:t>(Attila İlhan) </a:t>
            </a:r>
          </a:p>
          <a:p>
            <a:r>
              <a:rPr lang="tr-TR" b="1" dirty="0"/>
              <a:t>Not: </a:t>
            </a:r>
            <a:r>
              <a:rPr lang="tr-TR" dirty="0"/>
              <a:t>Şart ekinden sonra virgül konmaz: </a:t>
            </a:r>
          </a:p>
          <a:p>
            <a:r>
              <a:rPr lang="tr-TR" i="1" dirty="0"/>
              <a:t>Tenha köşelerde ağız ağıza konuşurken yanlarına biri gelecek olursa hemen susuyorlardı.</a:t>
            </a:r>
            <a:r>
              <a:rPr lang="tr-TR" dirty="0"/>
              <a:t>(Reşat Nuri Güntekin) </a:t>
            </a:r>
          </a:p>
          <a:p>
            <a:r>
              <a:rPr lang="tr-TR" i="1" dirty="0"/>
              <a:t>Gör gözlerinle de aklın yatarsa anlatıver millete. </a:t>
            </a:r>
            <a:r>
              <a:rPr lang="tr-TR" dirty="0"/>
              <a:t>(Tarık Buğra) </a:t>
            </a:r>
          </a:p>
          <a:p>
            <a:endParaRPr lang="tr-TR" dirty="0"/>
          </a:p>
        </p:txBody>
      </p:sp>
    </p:spTree>
    <p:extLst>
      <p:ext uri="{BB962C8B-B14F-4D97-AF65-F5344CB8AC3E}">
        <p14:creationId xmlns:p14="http://schemas.microsoft.com/office/powerpoint/2010/main" val="1134966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Noktalı Virgül ( ; ) </a:t>
            </a:r>
            <a:br>
              <a:rPr lang="tr-TR" dirty="0"/>
            </a:br>
            <a:endParaRPr lang="tr-TR" dirty="0"/>
          </a:p>
        </p:txBody>
      </p:sp>
      <p:sp>
        <p:nvSpPr>
          <p:cNvPr id="3" name="İçerik Yer Tutucusu 2"/>
          <p:cNvSpPr>
            <a:spLocks noGrp="1"/>
          </p:cNvSpPr>
          <p:nvPr>
            <p:ph idx="1"/>
          </p:nvPr>
        </p:nvSpPr>
        <p:spPr/>
        <p:txBody>
          <a:bodyPr>
            <a:normAutofit fontScale="85000" lnSpcReduction="20000"/>
          </a:bodyPr>
          <a:lstStyle/>
          <a:p>
            <a:r>
              <a:rPr lang="tr-TR" b="1" dirty="0"/>
              <a:t>1. </a:t>
            </a:r>
            <a:r>
              <a:rPr lang="tr-TR" dirty="0"/>
              <a:t>Cümle içinde virgüllerle ayrılmış tür veya takımları birbirinden ayırmak için konur: </a:t>
            </a:r>
          </a:p>
          <a:p>
            <a:r>
              <a:rPr lang="tr-TR" i="1" dirty="0"/>
              <a:t>Erkek çocuklara Doğan, Tuğrul, Aslan, Orhan; kız çocuklara ise İnci, Çiçek, Gönül, Yonca adları verilir. </a:t>
            </a:r>
            <a:endParaRPr lang="tr-TR" dirty="0"/>
          </a:p>
          <a:p>
            <a:r>
              <a:rPr lang="tr-TR" i="1" dirty="0"/>
              <a:t>Balıkesir, Bursa, Bilecik; Bandırma, Karacabey, Bozüyük... </a:t>
            </a:r>
          </a:p>
          <a:p>
            <a:r>
              <a:rPr lang="tr-TR" b="1" dirty="0"/>
              <a:t>2. </a:t>
            </a:r>
            <a:r>
              <a:rPr lang="tr-TR" dirty="0"/>
              <a:t>Ögeleri arasında virgül bulunan sıralı cümleleri birbirinden ayırmak için konur: </a:t>
            </a:r>
            <a:r>
              <a:rPr lang="tr-TR" i="1" dirty="0"/>
              <a:t>Sevinçten, heyecandan içim içime sığmıyor; bağırmak, kahkahalar atmak, ağlamak istiyorum. </a:t>
            </a:r>
            <a:endParaRPr lang="tr-TR" dirty="0"/>
          </a:p>
          <a:p>
            <a:r>
              <a:rPr lang="tr-TR" i="1" dirty="0"/>
              <a:t>At ölür, meydan kalır; yiğit ölür, şan kalır. </a:t>
            </a:r>
            <a:r>
              <a:rPr lang="tr-TR" dirty="0"/>
              <a:t>(Atasözü) </a:t>
            </a:r>
          </a:p>
          <a:p>
            <a:r>
              <a:rPr lang="tr-TR" b="1" dirty="0"/>
              <a:t>3. </a:t>
            </a:r>
            <a:r>
              <a:rPr lang="tr-TR" dirty="0"/>
              <a:t>İkiden fazla eş değer ögeler arasında virgül bulunan cümlelerde özneden sonra noktalı virgül konabilir: </a:t>
            </a:r>
          </a:p>
          <a:p>
            <a:r>
              <a:rPr lang="tr-TR" i="1" dirty="0"/>
              <a:t>Yeni usul şiirimiz; zevksiz, köksüz, acemice görünüyordu. </a:t>
            </a:r>
            <a:r>
              <a:rPr lang="tr-TR" dirty="0"/>
              <a:t>(Yahya Kemal Beyatlı) </a:t>
            </a:r>
          </a:p>
          <a:p>
            <a:endParaRPr lang="tr-TR" dirty="0"/>
          </a:p>
        </p:txBody>
      </p:sp>
    </p:spTree>
    <p:extLst>
      <p:ext uri="{BB962C8B-B14F-4D97-AF65-F5344CB8AC3E}">
        <p14:creationId xmlns:p14="http://schemas.microsoft.com/office/powerpoint/2010/main" val="2810660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İki Nokta (: ) </a:t>
            </a:r>
            <a:br>
              <a:rPr lang="tr-TR" dirty="0"/>
            </a:br>
            <a:endParaRPr lang="tr-TR" dirty="0"/>
          </a:p>
        </p:txBody>
      </p:sp>
      <p:sp>
        <p:nvSpPr>
          <p:cNvPr id="3" name="İçerik Yer Tutucusu 2"/>
          <p:cNvSpPr>
            <a:spLocks noGrp="1"/>
          </p:cNvSpPr>
          <p:nvPr>
            <p:ph idx="1"/>
          </p:nvPr>
        </p:nvSpPr>
        <p:spPr>
          <a:xfrm>
            <a:off x="838200" y="1454727"/>
            <a:ext cx="10515600" cy="4722236"/>
          </a:xfrm>
        </p:spPr>
        <p:txBody>
          <a:bodyPr>
            <a:normAutofit lnSpcReduction="10000"/>
          </a:bodyPr>
          <a:lstStyle/>
          <a:p>
            <a:r>
              <a:rPr lang="tr-TR" b="1" dirty="0"/>
              <a:t>1.</a:t>
            </a:r>
            <a:r>
              <a:rPr lang="tr-TR" dirty="0"/>
              <a:t>Kendisiyle ilgili örnek verilecek cümlenin sonuna konur: </a:t>
            </a:r>
          </a:p>
          <a:p>
            <a:r>
              <a:rPr lang="tr-TR" i="1" dirty="0"/>
              <a:t>Millî Edebiyat akımının temsilcilerinden bir kısmını sıralayalım: Ömer Seyfettin, Halide Edip Adıvar, Ziya Gökalp, Mehmet Emin Yurdakul, Ali Canip Yöntem... </a:t>
            </a:r>
            <a:endParaRPr lang="tr-TR" dirty="0"/>
          </a:p>
          <a:p>
            <a:r>
              <a:rPr lang="tr-TR" b="1" dirty="0"/>
              <a:t>2. </a:t>
            </a:r>
            <a:r>
              <a:rPr lang="tr-TR" dirty="0"/>
              <a:t>Kendisiyle ilgili açıklama verilecek cümlenin sonuna konur: </a:t>
            </a:r>
          </a:p>
          <a:p>
            <a:r>
              <a:rPr lang="tr-TR" i="1" dirty="0"/>
              <a:t>Bu kararın istinat ettiği en kuvvetli muhakeme ve mantık şu idi: Esas, Türk milletinin haysiyetli ve şerefli bir millet olarak yaşamasıdır. </a:t>
            </a:r>
            <a:r>
              <a:rPr lang="tr-TR" dirty="0"/>
              <a:t>(Atatürk) </a:t>
            </a:r>
          </a:p>
          <a:p>
            <a:r>
              <a:rPr lang="tr-TR" i="1" dirty="0"/>
              <a:t>Kendimi takdim edeyim: Meclis kâtiplerindenim. </a:t>
            </a:r>
            <a:r>
              <a:rPr lang="tr-TR" dirty="0"/>
              <a:t>(Falih Rıfkı Atay) </a:t>
            </a:r>
          </a:p>
          <a:p>
            <a:r>
              <a:rPr lang="tr-TR" b="1" dirty="0"/>
              <a:t>3. </a:t>
            </a:r>
            <a:r>
              <a:rPr lang="tr-TR" dirty="0"/>
              <a:t>Ses bilgisinde uzun ünlüyü göstermek için kullanılır: </a:t>
            </a:r>
            <a:r>
              <a:rPr lang="tr-TR" i="1" dirty="0"/>
              <a:t>a:ile, </a:t>
            </a:r>
            <a:r>
              <a:rPr lang="tr-TR" i="1" dirty="0" err="1"/>
              <a:t>ka:til</a:t>
            </a:r>
            <a:r>
              <a:rPr lang="tr-TR" i="1" dirty="0"/>
              <a:t>, </a:t>
            </a:r>
            <a:r>
              <a:rPr lang="tr-TR" i="1" dirty="0" err="1"/>
              <a:t>usu:le</a:t>
            </a:r>
            <a:r>
              <a:rPr lang="tr-TR" i="1" dirty="0"/>
              <a:t>, i:cat. </a:t>
            </a:r>
            <a:endParaRPr lang="tr-TR" dirty="0"/>
          </a:p>
          <a:p>
            <a:endParaRPr lang="tr-TR" dirty="0"/>
          </a:p>
        </p:txBody>
      </p:sp>
    </p:spTree>
    <p:extLst>
      <p:ext uri="{BB962C8B-B14F-4D97-AF65-F5344CB8AC3E}">
        <p14:creationId xmlns:p14="http://schemas.microsoft.com/office/powerpoint/2010/main" val="123321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İki Nokta (: )</a:t>
            </a:r>
            <a:endParaRPr lang="tr-TR" dirty="0"/>
          </a:p>
        </p:txBody>
      </p:sp>
      <p:sp>
        <p:nvSpPr>
          <p:cNvPr id="3" name="İçerik Yer Tutucusu 2"/>
          <p:cNvSpPr>
            <a:spLocks noGrp="1"/>
          </p:cNvSpPr>
          <p:nvPr>
            <p:ph idx="1"/>
          </p:nvPr>
        </p:nvSpPr>
        <p:spPr/>
        <p:txBody>
          <a:bodyPr>
            <a:normAutofit fontScale="62500" lnSpcReduction="20000"/>
          </a:bodyPr>
          <a:lstStyle/>
          <a:p>
            <a:r>
              <a:rPr lang="tr-TR" b="1" dirty="0"/>
              <a:t>4. </a:t>
            </a:r>
            <a:r>
              <a:rPr lang="tr-TR" dirty="0"/>
              <a:t>Karşılıklı konuşmalarda, konuşan kişiyi belirten sözlerden sonra konur: </a:t>
            </a:r>
          </a:p>
          <a:p>
            <a:r>
              <a:rPr lang="tr-TR" i="1" dirty="0"/>
              <a:t>ŞEFİKA: — </a:t>
            </a:r>
            <a:r>
              <a:rPr lang="tr-TR" i="1" dirty="0" err="1"/>
              <a:t>Nineciğim</a:t>
            </a:r>
            <a:r>
              <a:rPr lang="tr-TR" i="1" dirty="0"/>
              <a:t>!</a:t>
            </a:r>
          </a:p>
          <a:p>
            <a:r>
              <a:rPr lang="tr-TR" i="1" dirty="0"/>
              <a:t>TAHİRE HANIM: — Nedir kızım?</a:t>
            </a:r>
          </a:p>
          <a:p>
            <a:r>
              <a:rPr lang="tr-TR" i="1" dirty="0"/>
              <a:t>ŞEFİKA: — İzin verir misiniz, gönlümü açayım da içinde olan esrarı önünüze dökeyim?</a:t>
            </a:r>
          </a:p>
          <a:p>
            <a:r>
              <a:rPr lang="tr-TR" i="1" dirty="0"/>
              <a:t>TAHİRE HANIM: — Kız nasıl esrar? Söyle bakayım? (Namık Kemal- Zavallı Çocuk)</a:t>
            </a:r>
            <a:endParaRPr lang="tr-TR" b="1" dirty="0"/>
          </a:p>
          <a:p>
            <a:r>
              <a:rPr lang="tr-TR" b="1" dirty="0"/>
              <a:t>5. </a:t>
            </a:r>
            <a:r>
              <a:rPr lang="tr-TR" dirty="0"/>
              <a:t>Edebî eserlerde konuşma bölümünden önceki ifadenin sonuna konur: </a:t>
            </a:r>
          </a:p>
          <a:p>
            <a:r>
              <a:rPr lang="tr-TR" i="1" dirty="0"/>
              <a:t>– Buğdayla arpadan başka ne biter bu topraklarda? </a:t>
            </a:r>
            <a:endParaRPr lang="tr-TR" dirty="0"/>
          </a:p>
          <a:p>
            <a:r>
              <a:rPr lang="tr-TR" i="1" dirty="0"/>
              <a:t>Ziraatçı sayar: </a:t>
            </a:r>
            <a:endParaRPr lang="tr-TR" dirty="0"/>
          </a:p>
          <a:p>
            <a:r>
              <a:rPr lang="tr-TR" i="1" dirty="0"/>
              <a:t>– Yulaf, pancar, zerzevat, tütün... </a:t>
            </a:r>
            <a:r>
              <a:rPr lang="tr-TR" dirty="0"/>
              <a:t>(Falih Rıfkı Atay) </a:t>
            </a:r>
          </a:p>
          <a:p>
            <a:r>
              <a:rPr lang="tr-TR" b="1" dirty="0"/>
              <a:t>6. </a:t>
            </a:r>
            <a:r>
              <a:rPr lang="tr-TR" dirty="0"/>
              <a:t>Genel Ağ adreslerinde kullanılır: </a:t>
            </a:r>
          </a:p>
          <a:p>
            <a:r>
              <a:rPr lang="tr-TR" i="1" dirty="0">
                <a:hlinkClick r:id="rId2"/>
              </a:rPr>
              <a:t>https://iibf.bandirma.edu.tr/tr/iibf</a:t>
            </a:r>
            <a:endParaRPr lang="tr-TR" i="1" dirty="0"/>
          </a:p>
          <a:p>
            <a:r>
              <a:rPr lang="tr-TR" b="1" dirty="0"/>
              <a:t>7. </a:t>
            </a:r>
            <a:r>
              <a:rPr lang="tr-TR" dirty="0"/>
              <a:t>Matematikte bölme işareti olarak kullanılır: </a:t>
            </a:r>
          </a:p>
          <a:p>
            <a:r>
              <a:rPr lang="tr-TR" i="1" dirty="0"/>
              <a:t>56:8=7, 100:2=50 </a:t>
            </a:r>
            <a:r>
              <a:rPr lang="tr-TR" dirty="0"/>
              <a:t>vb. </a:t>
            </a:r>
          </a:p>
        </p:txBody>
      </p:sp>
    </p:spTree>
    <p:extLst>
      <p:ext uri="{BB962C8B-B14F-4D97-AF65-F5344CB8AC3E}">
        <p14:creationId xmlns:p14="http://schemas.microsoft.com/office/powerpoint/2010/main" val="434973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Üç Nokta ( ... ) </a:t>
            </a:r>
            <a:endParaRPr lang="tr-TR" dirty="0"/>
          </a:p>
        </p:txBody>
      </p:sp>
      <p:sp>
        <p:nvSpPr>
          <p:cNvPr id="3" name="İçerik Yer Tutucusu 2"/>
          <p:cNvSpPr>
            <a:spLocks noGrp="1"/>
          </p:cNvSpPr>
          <p:nvPr>
            <p:ph idx="1"/>
          </p:nvPr>
        </p:nvSpPr>
        <p:spPr/>
        <p:txBody>
          <a:bodyPr>
            <a:normAutofit fontScale="92500" lnSpcReduction="10000"/>
          </a:bodyPr>
          <a:lstStyle/>
          <a:p>
            <a:r>
              <a:rPr lang="tr-TR" b="1" dirty="0"/>
              <a:t>1. </a:t>
            </a:r>
            <a:r>
              <a:rPr lang="tr-TR" dirty="0"/>
              <a:t>Anlatım olarak tamamlanmamış cümlelerin sonuna konur: </a:t>
            </a:r>
          </a:p>
          <a:p>
            <a:r>
              <a:rPr lang="tr-TR" i="1" dirty="0"/>
              <a:t>Ne çare ki çirkinliği hemencecik ve herkes tarafından </a:t>
            </a:r>
            <a:r>
              <a:rPr lang="tr-TR" i="1" dirty="0" err="1"/>
              <a:t>görülüveriyordu</a:t>
            </a:r>
            <a:r>
              <a:rPr lang="tr-TR" i="1" dirty="0"/>
              <a:t> da bu yanı... </a:t>
            </a:r>
            <a:r>
              <a:rPr lang="tr-TR" dirty="0"/>
              <a:t>(Tarık Buğra) </a:t>
            </a:r>
          </a:p>
          <a:p>
            <a:r>
              <a:rPr lang="tr-TR" b="1" dirty="0"/>
              <a:t>2. </a:t>
            </a:r>
            <a:r>
              <a:rPr lang="tr-TR" dirty="0"/>
              <a:t>Kaba sayıldığı için veya bir başka sebepten dolayı açık yazılmak istenmeyen kelime ve bölümlerin yerine konur: </a:t>
            </a:r>
          </a:p>
          <a:p>
            <a:r>
              <a:rPr lang="tr-TR" i="1" dirty="0"/>
              <a:t>Arabacı B...’a yaklaştığını söylüyor, ikide bir fırsat bularak arabanın içine doğru başını çeviriyordu. </a:t>
            </a:r>
            <a:r>
              <a:rPr lang="tr-TR" dirty="0"/>
              <a:t>(Ahmet Hamdi Tanpınar) </a:t>
            </a:r>
          </a:p>
          <a:p>
            <a:r>
              <a:rPr lang="tr-TR" b="1" dirty="0"/>
              <a:t>3. </a:t>
            </a:r>
            <a:r>
              <a:rPr lang="tr-TR" dirty="0"/>
              <a:t>Alıntılarda başta, ortada ve sonda alınmayan kelime veya bölümlerin yerine konur: </a:t>
            </a:r>
          </a:p>
          <a:p>
            <a:r>
              <a:rPr lang="tr-TR" i="1" dirty="0"/>
              <a:t>... derken şehrin öte başından boğuk boğuk sesler gelmeye başladı... </a:t>
            </a:r>
            <a:r>
              <a:rPr lang="tr-TR" dirty="0"/>
              <a:t>(Tarık Buğra) </a:t>
            </a:r>
          </a:p>
          <a:p>
            <a:endParaRPr lang="tr-TR" dirty="0"/>
          </a:p>
        </p:txBody>
      </p:sp>
    </p:spTree>
    <p:extLst>
      <p:ext uri="{BB962C8B-B14F-4D97-AF65-F5344CB8AC3E}">
        <p14:creationId xmlns:p14="http://schemas.microsoft.com/office/powerpoint/2010/main" val="2374870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Nokta ( . ) </a:t>
            </a:r>
            <a:br>
              <a:rPr lang="tr-TR" dirty="0"/>
            </a:br>
            <a:endParaRPr lang="tr-TR" dirty="0"/>
          </a:p>
        </p:txBody>
      </p:sp>
      <p:sp>
        <p:nvSpPr>
          <p:cNvPr id="3" name="İçerik Yer Tutucusu 2"/>
          <p:cNvSpPr>
            <a:spLocks noGrp="1"/>
          </p:cNvSpPr>
          <p:nvPr>
            <p:ph idx="1"/>
          </p:nvPr>
        </p:nvSpPr>
        <p:spPr/>
        <p:txBody>
          <a:bodyPr>
            <a:normAutofit/>
          </a:bodyPr>
          <a:lstStyle/>
          <a:p>
            <a:r>
              <a:rPr lang="tr-TR" b="1" dirty="0"/>
              <a:t>1. </a:t>
            </a:r>
            <a:r>
              <a:rPr lang="tr-TR" dirty="0"/>
              <a:t>Cümlenin sonuna konur: </a:t>
            </a:r>
          </a:p>
          <a:p>
            <a:r>
              <a:rPr lang="tr-TR" i="1" dirty="0"/>
              <a:t>Bandırma </a:t>
            </a:r>
            <a:r>
              <a:rPr lang="tr-TR" i="1" dirty="0" err="1"/>
              <a:t>Onyedi</a:t>
            </a:r>
            <a:r>
              <a:rPr lang="tr-TR" i="1" dirty="0"/>
              <a:t> Eylül Üniversitesi, 2015 yılında kurulmuştur. </a:t>
            </a:r>
            <a:endParaRPr lang="tr-TR" dirty="0"/>
          </a:p>
          <a:p>
            <a:r>
              <a:rPr lang="tr-TR" i="1" dirty="0"/>
              <a:t>Saatler geçtikçe yollara daha mahzun bir ıssızlık çöküyordu. </a:t>
            </a:r>
            <a:r>
              <a:rPr lang="tr-TR" dirty="0"/>
              <a:t>(Reşat Nuri Güntekin) </a:t>
            </a:r>
          </a:p>
          <a:p>
            <a:r>
              <a:rPr lang="tr-TR" b="1" dirty="0"/>
              <a:t>2. </a:t>
            </a:r>
            <a:r>
              <a:rPr lang="tr-TR" dirty="0"/>
              <a:t>Bazı kısaltmaların sonuna konur: </a:t>
            </a:r>
            <a:r>
              <a:rPr lang="tr-TR" i="1" dirty="0"/>
              <a:t>Alb. </a:t>
            </a:r>
            <a:r>
              <a:rPr lang="tr-TR" dirty="0"/>
              <a:t>(albay), </a:t>
            </a:r>
            <a:r>
              <a:rPr lang="tr-TR" i="1" dirty="0"/>
              <a:t>Dr. </a:t>
            </a:r>
            <a:r>
              <a:rPr lang="tr-TR" dirty="0"/>
              <a:t>(doktor), </a:t>
            </a:r>
            <a:r>
              <a:rPr lang="tr-TR" i="1" dirty="0"/>
              <a:t>Yrd. Doç. </a:t>
            </a:r>
            <a:r>
              <a:rPr lang="tr-TR" dirty="0"/>
              <a:t>(yardımcı doçent), </a:t>
            </a:r>
            <a:r>
              <a:rPr lang="tr-TR" i="1" dirty="0"/>
              <a:t>Prof. </a:t>
            </a:r>
            <a:r>
              <a:rPr lang="tr-TR" dirty="0"/>
              <a:t>(profesör), </a:t>
            </a:r>
            <a:r>
              <a:rPr lang="tr-TR" i="1" dirty="0"/>
              <a:t>Cad</a:t>
            </a:r>
            <a:r>
              <a:rPr lang="tr-TR" dirty="0"/>
              <a:t>. (cadde), </a:t>
            </a:r>
            <a:r>
              <a:rPr lang="tr-TR" i="1" dirty="0"/>
              <a:t>Sok</a:t>
            </a:r>
            <a:r>
              <a:rPr lang="tr-TR" dirty="0"/>
              <a:t>. (sokak), </a:t>
            </a:r>
            <a:r>
              <a:rPr lang="tr-TR" i="1" dirty="0"/>
              <a:t>s. </a:t>
            </a:r>
            <a:r>
              <a:rPr lang="tr-TR" dirty="0"/>
              <a:t>(sayfa), </a:t>
            </a:r>
            <a:r>
              <a:rPr lang="tr-TR" i="1" dirty="0"/>
              <a:t>sf. </a:t>
            </a:r>
            <a:r>
              <a:rPr lang="tr-TR" dirty="0"/>
              <a:t>(sıfat), </a:t>
            </a:r>
            <a:r>
              <a:rPr lang="tr-TR" i="1" dirty="0"/>
              <a:t>vb. </a:t>
            </a:r>
            <a:r>
              <a:rPr lang="tr-TR" dirty="0"/>
              <a:t>(ve başkası, ve benzeri, ve benzerleri, ve bunun gibi), </a:t>
            </a:r>
            <a:r>
              <a:rPr lang="tr-TR" i="1" dirty="0"/>
              <a:t>Alm. </a:t>
            </a:r>
            <a:r>
              <a:rPr lang="tr-TR" dirty="0"/>
              <a:t>(Almanca), </a:t>
            </a:r>
            <a:r>
              <a:rPr lang="tr-TR" i="1" dirty="0"/>
              <a:t>Ar. </a:t>
            </a:r>
            <a:r>
              <a:rPr lang="tr-TR" dirty="0"/>
              <a:t>(Arapça), </a:t>
            </a:r>
            <a:r>
              <a:rPr lang="tr-TR" i="1" dirty="0"/>
              <a:t>İng. </a:t>
            </a:r>
            <a:r>
              <a:rPr lang="tr-TR" dirty="0"/>
              <a:t>(İngilizce) vb. </a:t>
            </a:r>
          </a:p>
          <a:p>
            <a:endParaRPr lang="tr-TR" dirty="0"/>
          </a:p>
        </p:txBody>
      </p:sp>
    </p:spTree>
    <p:extLst>
      <p:ext uri="{BB962C8B-B14F-4D97-AF65-F5344CB8AC3E}">
        <p14:creationId xmlns:p14="http://schemas.microsoft.com/office/powerpoint/2010/main" val="3007006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Üç Nokta ( ... ) </a:t>
            </a:r>
            <a:endParaRPr lang="tr-TR" dirty="0"/>
          </a:p>
        </p:txBody>
      </p:sp>
      <p:sp>
        <p:nvSpPr>
          <p:cNvPr id="3" name="İçerik Yer Tutucusu 2"/>
          <p:cNvSpPr>
            <a:spLocks noGrp="1"/>
          </p:cNvSpPr>
          <p:nvPr>
            <p:ph idx="1"/>
          </p:nvPr>
        </p:nvSpPr>
        <p:spPr>
          <a:xfrm>
            <a:off x="838200" y="1690688"/>
            <a:ext cx="10515600" cy="4693487"/>
          </a:xfrm>
        </p:spPr>
        <p:txBody>
          <a:bodyPr>
            <a:normAutofit fontScale="92500" lnSpcReduction="10000"/>
          </a:bodyPr>
          <a:lstStyle/>
          <a:p>
            <a:r>
              <a:rPr lang="tr-TR" b="1" dirty="0"/>
              <a:t>4. </a:t>
            </a:r>
            <a:r>
              <a:rPr lang="tr-TR" dirty="0"/>
              <a:t>Sözün bir yerde kesilerek geri kalan bölümün okuyucunun hayal dünyasına bırakıldığını göstermek veya ifadeye güç katmak için konur: </a:t>
            </a:r>
          </a:p>
          <a:p>
            <a:r>
              <a:rPr lang="tr-TR" i="1" dirty="0"/>
              <a:t>Sana uğurlar olsun... Ayrılıyor yolumuz! </a:t>
            </a:r>
            <a:r>
              <a:rPr lang="tr-TR" dirty="0"/>
              <a:t>(Faruk Nafiz Çamlıbel) </a:t>
            </a:r>
            <a:endParaRPr lang="tr-TR" b="1" dirty="0"/>
          </a:p>
          <a:p>
            <a:r>
              <a:rPr lang="tr-TR" b="1" dirty="0"/>
              <a:t>5. </a:t>
            </a:r>
            <a:r>
              <a:rPr lang="tr-TR" dirty="0"/>
              <a:t>Ünlem ve seslenmelerde anlatımı pekiştirmek için konur: </a:t>
            </a:r>
          </a:p>
          <a:p>
            <a:r>
              <a:rPr lang="tr-TR" i="1" dirty="0"/>
              <a:t>Gölgeler yaklaştılar. Bir adım kalınca onu kıyafetinden tanıdılar: </a:t>
            </a:r>
            <a:endParaRPr lang="tr-TR" dirty="0"/>
          </a:p>
          <a:p>
            <a:r>
              <a:rPr lang="tr-TR" dirty="0"/>
              <a:t>— </a:t>
            </a:r>
            <a:r>
              <a:rPr lang="tr-TR" i="1" dirty="0"/>
              <a:t>Koca Ali... Koca Ali, be!.. </a:t>
            </a:r>
            <a:r>
              <a:rPr lang="tr-TR" dirty="0"/>
              <a:t>(Ömer Seyfettin) </a:t>
            </a:r>
          </a:p>
          <a:p>
            <a:r>
              <a:rPr lang="tr-TR" b="1" dirty="0"/>
              <a:t>Not: </a:t>
            </a:r>
            <a:r>
              <a:rPr lang="tr-TR" dirty="0"/>
              <a:t>Ünlem ve soru işaretinden sonra üç nokta yerine iki nokta konulması yeterlidir: </a:t>
            </a:r>
          </a:p>
          <a:p>
            <a:r>
              <a:rPr lang="tr-TR" i="1" dirty="0"/>
              <a:t>Gök ekini biçer gibi!.. Başaklar daha dolmadan. </a:t>
            </a:r>
            <a:r>
              <a:rPr lang="tr-TR" dirty="0"/>
              <a:t>(Tarık Buğra) </a:t>
            </a:r>
          </a:p>
          <a:p>
            <a:r>
              <a:rPr lang="tr-TR" i="1" dirty="0"/>
              <a:t>Nasıl da akşam oldu?.. Nasıl da yavrucaklar sustu?.. Nasıl da </a:t>
            </a:r>
            <a:r>
              <a:rPr lang="tr-TR" i="1" dirty="0" err="1"/>
              <a:t>serçecikler</a:t>
            </a:r>
            <a:r>
              <a:rPr lang="tr-TR" i="1" dirty="0"/>
              <a:t> yuvalarına sığındı?..</a:t>
            </a:r>
            <a:r>
              <a:rPr lang="tr-TR" dirty="0"/>
              <a:t>(Necip Fazıl Kısakürek) </a:t>
            </a:r>
          </a:p>
          <a:p>
            <a:endParaRPr lang="tr-TR" dirty="0"/>
          </a:p>
          <a:p>
            <a:endParaRPr lang="tr-TR" dirty="0"/>
          </a:p>
        </p:txBody>
      </p:sp>
    </p:spTree>
    <p:extLst>
      <p:ext uri="{BB962C8B-B14F-4D97-AF65-F5344CB8AC3E}">
        <p14:creationId xmlns:p14="http://schemas.microsoft.com/office/powerpoint/2010/main" val="467992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Üç Nokta ( ... ) </a:t>
            </a:r>
            <a:endParaRPr lang="tr-TR" dirty="0"/>
          </a:p>
        </p:txBody>
      </p:sp>
      <p:sp>
        <p:nvSpPr>
          <p:cNvPr id="3" name="İçerik Yer Tutucusu 2"/>
          <p:cNvSpPr>
            <a:spLocks noGrp="1"/>
          </p:cNvSpPr>
          <p:nvPr>
            <p:ph idx="1"/>
          </p:nvPr>
        </p:nvSpPr>
        <p:spPr/>
        <p:txBody>
          <a:bodyPr>
            <a:normAutofit lnSpcReduction="10000"/>
          </a:bodyPr>
          <a:lstStyle/>
          <a:p>
            <a:r>
              <a:rPr lang="tr-TR" b="1" dirty="0"/>
              <a:t>6. </a:t>
            </a:r>
            <a:r>
              <a:rPr lang="tr-TR" dirty="0"/>
              <a:t>Karşılıklı konuşmalarda, yeterli olmayan, eksik bırakılan cevaplarda kullanılır: </a:t>
            </a:r>
          </a:p>
          <a:p>
            <a:r>
              <a:rPr lang="tr-TR" i="1" dirty="0"/>
              <a:t>— Yabancı yok! </a:t>
            </a:r>
            <a:endParaRPr lang="tr-TR" dirty="0"/>
          </a:p>
          <a:p>
            <a:r>
              <a:rPr lang="tr-TR" i="1" dirty="0"/>
              <a:t>— Kimsin? </a:t>
            </a:r>
            <a:endParaRPr lang="tr-TR" dirty="0"/>
          </a:p>
          <a:p>
            <a:r>
              <a:rPr lang="tr-TR" i="1" dirty="0"/>
              <a:t>— Ali... </a:t>
            </a:r>
            <a:endParaRPr lang="tr-TR" dirty="0"/>
          </a:p>
          <a:p>
            <a:r>
              <a:rPr lang="tr-TR" i="1" dirty="0"/>
              <a:t>— Hangi Ali? </a:t>
            </a:r>
            <a:endParaRPr lang="tr-TR" dirty="0"/>
          </a:p>
          <a:p>
            <a:r>
              <a:rPr lang="tr-TR" i="1" dirty="0"/>
              <a:t>— ... </a:t>
            </a:r>
          </a:p>
          <a:p>
            <a:r>
              <a:rPr lang="tr-TR" dirty="0"/>
              <a:t>(Ömer Seyfettin) </a:t>
            </a:r>
          </a:p>
          <a:p>
            <a:r>
              <a:rPr lang="tr-TR" b="1" dirty="0"/>
              <a:t>Not: </a:t>
            </a:r>
            <a:r>
              <a:rPr lang="tr-TR" dirty="0"/>
              <a:t>Üç nokta yerine iki veya daha çok nokta kullanılmaz. </a:t>
            </a:r>
          </a:p>
          <a:p>
            <a:endParaRPr lang="tr-TR" dirty="0"/>
          </a:p>
        </p:txBody>
      </p:sp>
    </p:spTree>
    <p:extLst>
      <p:ext uri="{BB962C8B-B14F-4D97-AF65-F5344CB8AC3E}">
        <p14:creationId xmlns:p14="http://schemas.microsoft.com/office/powerpoint/2010/main" val="3159026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Soru İşareti ( ? ) </a:t>
            </a:r>
            <a:endParaRPr lang="tr-TR" dirty="0"/>
          </a:p>
        </p:txBody>
      </p:sp>
      <p:sp>
        <p:nvSpPr>
          <p:cNvPr id="3" name="İçerik Yer Tutucusu 2"/>
          <p:cNvSpPr>
            <a:spLocks noGrp="1"/>
          </p:cNvSpPr>
          <p:nvPr>
            <p:ph idx="1"/>
          </p:nvPr>
        </p:nvSpPr>
        <p:spPr>
          <a:xfrm>
            <a:off x="838200" y="1571105"/>
            <a:ext cx="10515600" cy="4605858"/>
          </a:xfrm>
        </p:spPr>
        <p:txBody>
          <a:bodyPr>
            <a:normAutofit fontScale="92500" lnSpcReduction="10000"/>
          </a:bodyPr>
          <a:lstStyle/>
          <a:p>
            <a:r>
              <a:rPr lang="tr-TR" b="1" dirty="0"/>
              <a:t>1. </a:t>
            </a:r>
            <a:r>
              <a:rPr lang="tr-TR" dirty="0"/>
              <a:t>Soru eki veya sözü içeren cümle veya sözlerin sonuna konur: </a:t>
            </a:r>
          </a:p>
          <a:p>
            <a:r>
              <a:rPr lang="tr-TR" i="1" dirty="0"/>
              <a:t>Ne zaman tükenecek bu yollar, arabacı? </a:t>
            </a:r>
            <a:r>
              <a:rPr lang="tr-TR" dirty="0"/>
              <a:t>(Faruk Nafiz Çamlıbel) </a:t>
            </a:r>
          </a:p>
          <a:p>
            <a:r>
              <a:rPr lang="tr-TR" b="1" dirty="0"/>
              <a:t>2. </a:t>
            </a:r>
            <a:r>
              <a:rPr lang="tr-TR" dirty="0"/>
              <a:t>Soru bildiren ancak soru eki veya sözü içermeyen cümlelerin sonuna konur: </a:t>
            </a:r>
          </a:p>
          <a:p>
            <a:r>
              <a:rPr lang="tr-TR" i="1" dirty="0"/>
              <a:t>Gümrükteki memur başını kaldırdı: </a:t>
            </a:r>
            <a:endParaRPr lang="tr-TR" dirty="0"/>
          </a:p>
          <a:p>
            <a:r>
              <a:rPr lang="tr-TR" dirty="0"/>
              <a:t>— Adınız? </a:t>
            </a:r>
          </a:p>
          <a:p>
            <a:r>
              <a:rPr lang="tr-TR" b="1" dirty="0"/>
              <a:t>3. </a:t>
            </a:r>
            <a:r>
              <a:rPr lang="tr-TR" dirty="0"/>
              <a:t>Bilinmeyen, kesin olmayan veya şüpheyle karşılanan yer, tarih vb. durumlar için kullanılır: </a:t>
            </a:r>
          </a:p>
          <a:p>
            <a:r>
              <a:rPr lang="tr-TR" i="1" dirty="0"/>
              <a:t>Yunus Emre (1240 ?-1320), (Doğum yeri: ?) </a:t>
            </a:r>
            <a:r>
              <a:rPr lang="tr-TR" dirty="0"/>
              <a:t>vb. </a:t>
            </a:r>
          </a:p>
          <a:p>
            <a:r>
              <a:rPr lang="tr-TR" i="1" dirty="0"/>
              <a:t>1496 (?) yılında doğan Fuzuli... </a:t>
            </a:r>
            <a:endParaRPr lang="tr-TR" dirty="0"/>
          </a:p>
          <a:p>
            <a:r>
              <a:rPr lang="tr-TR" i="1" dirty="0"/>
              <a:t>Ankara’dan Antalya’ya arabayla üç saatte (?) gitmiş. </a:t>
            </a:r>
          </a:p>
          <a:p>
            <a:endParaRPr lang="tr-TR" dirty="0"/>
          </a:p>
          <a:p>
            <a:endParaRPr lang="tr-TR" dirty="0"/>
          </a:p>
        </p:txBody>
      </p:sp>
    </p:spTree>
    <p:extLst>
      <p:ext uri="{BB962C8B-B14F-4D97-AF65-F5344CB8AC3E}">
        <p14:creationId xmlns:p14="http://schemas.microsoft.com/office/powerpoint/2010/main" val="13234131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Soru İşareti ( ? ) </a:t>
            </a:r>
            <a:endParaRPr lang="tr-TR" dirty="0"/>
          </a:p>
        </p:txBody>
      </p:sp>
      <p:sp>
        <p:nvSpPr>
          <p:cNvPr id="3" name="İçerik Yer Tutucusu 2"/>
          <p:cNvSpPr>
            <a:spLocks noGrp="1"/>
          </p:cNvSpPr>
          <p:nvPr>
            <p:ph idx="1"/>
          </p:nvPr>
        </p:nvSpPr>
        <p:spPr/>
        <p:txBody>
          <a:bodyPr/>
          <a:lstStyle/>
          <a:p>
            <a:r>
              <a:rPr lang="tr-TR" b="1" dirty="0"/>
              <a:t>Not: </a:t>
            </a:r>
            <a:r>
              <a:rPr lang="tr-TR" i="1" dirty="0"/>
              <a:t>mı / mi </a:t>
            </a:r>
            <a:r>
              <a:rPr lang="tr-TR" dirty="0"/>
              <a:t>ekini alan yan cümle temel cümlenin zarf tümleci olduğunda cümlenin sonuna soru işareti konmaz: </a:t>
            </a:r>
          </a:p>
          <a:p>
            <a:r>
              <a:rPr lang="tr-TR" i="1" dirty="0"/>
              <a:t>Akşam oldu mu sürüler döner. Hava karardı mı eve gideriz. </a:t>
            </a:r>
            <a:endParaRPr lang="tr-TR" dirty="0"/>
          </a:p>
          <a:p>
            <a:r>
              <a:rPr lang="tr-TR" i="1" dirty="0"/>
              <a:t>Bahar gelip de nehir çağıl çağıl kabarmaya başlamaz mı içimi geri kalmış bir saat huzursuzluğu kaplardı. </a:t>
            </a:r>
            <a:r>
              <a:rPr lang="tr-TR" dirty="0"/>
              <a:t>(Haldun Taner) </a:t>
            </a:r>
          </a:p>
          <a:p>
            <a:r>
              <a:rPr lang="tr-TR" b="1" dirty="0"/>
              <a:t>Not: </a:t>
            </a:r>
            <a:r>
              <a:rPr lang="tr-TR" dirty="0"/>
              <a:t>Soru ifadesi taşıyan sıralı ve bağlı cümlelerde soru işareti en sona konur: </a:t>
            </a:r>
          </a:p>
          <a:p>
            <a:r>
              <a:rPr lang="tr-TR" i="1" dirty="0"/>
              <a:t>Çok yakından mı bu sesler, çok uzaklardan mı? </a:t>
            </a:r>
            <a:endParaRPr lang="tr-TR" dirty="0"/>
          </a:p>
          <a:p>
            <a:r>
              <a:rPr lang="tr-TR" i="1" dirty="0"/>
              <a:t>Üsküdar’dan mı, Hisar’dan mı, Kavaklardan mı? </a:t>
            </a:r>
            <a:r>
              <a:rPr lang="tr-TR" dirty="0"/>
              <a:t>(Yahya Kemal Beyatlı) </a:t>
            </a:r>
          </a:p>
          <a:p>
            <a:endParaRPr lang="tr-TR" dirty="0"/>
          </a:p>
        </p:txBody>
      </p:sp>
    </p:spTree>
    <p:extLst>
      <p:ext uri="{BB962C8B-B14F-4D97-AF65-F5344CB8AC3E}">
        <p14:creationId xmlns:p14="http://schemas.microsoft.com/office/powerpoint/2010/main" val="791435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Ünlem İşareti ( ! ) </a:t>
            </a:r>
            <a:endParaRPr lang="tr-TR" dirty="0"/>
          </a:p>
        </p:txBody>
      </p:sp>
      <p:sp>
        <p:nvSpPr>
          <p:cNvPr id="3" name="İçerik Yer Tutucusu 2"/>
          <p:cNvSpPr>
            <a:spLocks noGrp="1"/>
          </p:cNvSpPr>
          <p:nvPr>
            <p:ph idx="1"/>
          </p:nvPr>
        </p:nvSpPr>
        <p:spPr>
          <a:xfrm>
            <a:off x="838200" y="1825624"/>
            <a:ext cx="10515600" cy="4525299"/>
          </a:xfrm>
        </p:spPr>
        <p:txBody>
          <a:bodyPr>
            <a:normAutofit/>
          </a:bodyPr>
          <a:lstStyle/>
          <a:p>
            <a:r>
              <a:rPr lang="tr-TR" b="1" dirty="0"/>
              <a:t>1. </a:t>
            </a:r>
            <a:r>
              <a:rPr lang="tr-TR" dirty="0"/>
              <a:t>Sevinç, kıvanç, acı, korku, şaşma gibi duyguları anlatan cümle veya ibarelerin sonuna konur: </a:t>
            </a:r>
          </a:p>
          <a:p>
            <a:r>
              <a:rPr lang="tr-TR" i="1" dirty="0"/>
              <a:t>Bandırma’da bugün hava ne kadar da sıcak! Aşk olsun! Ne kadar akıllı adamlar var! Vah vah! </a:t>
            </a:r>
            <a:endParaRPr lang="tr-TR" dirty="0"/>
          </a:p>
          <a:p>
            <a:r>
              <a:rPr lang="tr-TR" b="1" dirty="0"/>
              <a:t>2. </a:t>
            </a:r>
            <a:r>
              <a:rPr lang="tr-TR" dirty="0"/>
              <a:t>Seslenme, hitap ve uyarı sözlerinden sonra konur: </a:t>
            </a:r>
          </a:p>
          <a:p>
            <a:r>
              <a:rPr lang="tr-TR" i="1" dirty="0"/>
              <a:t>Ordular! İlk hedefiniz Akdeniz’dir, ileri! </a:t>
            </a:r>
            <a:r>
              <a:rPr lang="tr-TR" dirty="0"/>
              <a:t>(Atatürk) </a:t>
            </a:r>
          </a:p>
          <a:p>
            <a:r>
              <a:rPr lang="tr-TR" i="1" dirty="0"/>
              <a:t>Ak tolgalı beylerbeyi haykırdı: İlerle! </a:t>
            </a:r>
            <a:r>
              <a:rPr lang="tr-TR" dirty="0"/>
              <a:t>(Yahya Kemal Beyatlı) </a:t>
            </a:r>
          </a:p>
          <a:p>
            <a:r>
              <a:rPr lang="tr-TR" i="1" dirty="0"/>
              <a:t>Dur, yolcu! Bilmeden gelip bastığın </a:t>
            </a:r>
            <a:endParaRPr lang="tr-TR" dirty="0"/>
          </a:p>
          <a:p>
            <a:r>
              <a:rPr lang="tr-TR" i="1" dirty="0"/>
              <a:t>Bu toprak bir devrin battığı yerdir. </a:t>
            </a:r>
            <a:r>
              <a:rPr lang="tr-TR" dirty="0"/>
              <a:t>(Necmettin Halil Onan) </a:t>
            </a:r>
          </a:p>
          <a:p>
            <a:endParaRPr lang="tr-TR" dirty="0"/>
          </a:p>
        </p:txBody>
      </p:sp>
    </p:spTree>
    <p:extLst>
      <p:ext uri="{BB962C8B-B14F-4D97-AF65-F5344CB8AC3E}">
        <p14:creationId xmlns:p14="http://schemas.microsoft.com/office/powerpoint/2010/main" val="24004854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Ünlem İşareti ( ! ) </a:t>
            </a:r>
            <a:endParaRPr lang="tr-TR" dirty="0"/>
          </a:p>
        </p:txBody>
      </p:sp>
      <p:sp>
        <p:nvSpPr>
          <p:cNvPr id="3" name="İçerik Yer Tutucusu 2"/>
          <p:cNvSpPr>
            <a:spLocks noGrp="1"/>
          </p:cNvSpPr>
          <p:nvPr>
            <p:ph idx="1"/>
          </p:nvPr>
        </p:nvSpPr>
        <p:spPr/>
        <p:txBody>
          <a:bodyPr/>
          <a:lstStyle/>
          <a:p>
            <a:r>
              <a:rPr lang="tr-TR" b="1" dirty="0"/>
              <a:t>Not: </a:t>
            </a:r>
            <a:r>
              <a:rPr lang="tr-TR" dirty="0"/>
              <a:t>Ünlem işareti, seslenme ve hitap sözlerinden hemen sonra konulabileceği gibi cümlenin sonuna da konabilir: </a:t>
            </a:r>
          </a:p>
          <a:p>
            <a:r>
              <a:rPr lang="tr-TR" i="1" dirty="0"/>
              <a:t>Arkadaş, biz bu yolda türküler tuttururken </a:t>
            </a:r>
            <a:endParaRPr lang="tr-TR" dirty="0"/>
          </a:p>
          <a:p>
            <a:r>
              <a:rPr lang="tr-TR" i="1" dirty="0"/>
              <a:t>Sana uğurlar olsun... Ayrılıyor yolumuz! </a:t>
            </a:r>
            <a:r>
              <a:rPr lang="tr-TR" dirty="0"/>
              <a:t>(Faruk Nafiz Çamlıbel) </a:t>
            </a:r>
          </a:p>
          <a:p>
            <a:r>
              <a:rPr lang="tr-TR" b="1" dirty="0"/>
              <a:t>3. </a:t>
            </a:r>
            <a:r>
              <a:rPr lang="tr-TR" dirty="0"/>
              <a:t>Alay, kinaye veya küçümseme anlamı kazandırılmak istenen sözden hemen sonra yay ayraç içinde ünlem işareti kullanılır: </a:t>
            </a:r>
          </a:p>
          <a:p>
            <a:r>
              <a:rPr lang="tr-TR" i="1" dirty="0"/>
              <a:t>İsteseymiş bir günde bitirirmiş (!) ama ne yazık ki vakti yokmuş (!). </a:t>
            </a:r>
            <a:endParaRPr lang="tr-TR" dirty="0"/>
          </a:p>
          <a:p>
            <a:r>
              <a:rPr lang="tr-TR" i="1" dirty="0"/>
              <a:t>Adam, akıllı (!) olduğunu söylüyor. </a:t>
            </a:r>
            <a:endParaRPr lang="tr-TR" dirty="0"/>
          </a:p>
          <a:p>
            <a:endParaRPr lang="tr-TR" dirty="0"/>
          </a:p>
        </p:txBody>
      </p:sp>
    </p:spTree>
    <p:extLst>
      <p:ext uri="{BB962C8B-B14F-4D97-AF65-F5344CB8AC3E}">
        <p14:creationId xmlns:p14="http://schemas.microsoft.com/office/powerpoint/2010/main" val="29374191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Kısa Çizgi ( - ) </a:t>
            </a:r>
            <a:endParaRPr lang="tr-TR" dirty="0"/>
          </a:p>
        </p:txBody>
      </p:sp>
      <p:sp>
        <p:nvSpPr>
          <p:cNvPr id="3" name="İçerik Yer Tutucusu 2"/>
          <p:cNvSpPr>
            <a:spLocks noGrp="1"/>
          </p:cNvSpPr>
          <p:nvPr>
            <p:ph idx="1"/>
          </p:nvPr>
        </p:nvSpPr>
        <p:spPr/>
        <p:txBody>
          <a:bodyPr>
            <a:normAutofit fontScale="92500" lnSpcReduction="20000"/>
          </a:bodyPr>
          <a:lstStyle/>
          <a:p>
            <a:r>
              <a:rPr lang="tr-TR" b="1" dirty="0"/>
              <a:t>1. </a:t>
            </a:r>
            <a:r>
              <a:rPr lang="tr-TR" dirty="0"/>
              <a:t>Satıra sığmayan kelimeler bölünürken satır sonuna konur: </a:t>
            </a:r>
          </a:p>
          <a:p>
            <a:r>
              <a:rPr lang="tr-TR" i="1" dirty="0"/>
              <a:t>Soğuktan mı titriyordum, yoksa heyecandan, üzüntüden mi bil- </a:t>
            </a:r>
            <a:endParaRPr lang="tr-TR" dirty="0"/>
          </a:p>
          <a:p>
            <a:r>
              <a:rPr lang="tr-TR" i="1" dirty="0" err="1"/>
              <a:t>mem</a:t>
            </a:r>
            <a:r>
              <a:rPr lang="tr-TR" i="1" dirty="0"/>
              <a:t>. Havuzun suyu bulanık. Kapının saatleri 12’yi geçmiş. Kanepe- </a:t>
            </a:r>
            <a:endParaRPr lang="tr-TR" dirty="0"/>
          </a:p>
          <a:p>
            <a:r>
              <a:rPr lang="tr-TR" i="1" dirty="0" err="1"/>
              <a:t>lerde</a:t>
            </a:r>
            <a:r>
              <a:rPr lang="tr-TR" i="1" dirty="0"/>
              <a:t> kimseler yok. Tramvay ne fena gıcırdadı! Tramvayda- </a:t>
            </a:r>
            <a:endParaRPr lang="tr-TR" dirty="0"/>
          </a:p>
          <a:p>
            <a:r>
              <a:rPr lang="tr-TR" i="1" dirty="0"/>
              <a:t>ki adam bir tanıdık mı idi acaba? Ne diye öyle dönüp </a:t>
            </a:r>
            <a:r>
              <a:rPr lang="tr-TR" i="1" dirty="0" err="1"/>
              <a:t>dönüp</a:t>
            </a:r>
            <a:r>
              <a:rPr lang="tr-TR" i="1" dirty="0"/>
              <a:t> baktı? </a:t>
            </a:r>
            <a:endParaRPr lang="tr-TR" dirty="0"/>
          </a:p>
          <a:p>
            <a:r>
              <a:rPr lang="tr-TR" i="1" dirty="0"/>
              <a:t>Yoksa kimseciklerin oturmadığı kanepelerde bu saatte pek başıboş- </a:t>
            </a:r>
            <a:endParaRPr lang="tr-TR" dirty="0"/>
          </a:p>
          <a:p>
            <a:r>
              <a:rPr lang="tr-TR" i="1" dirty="0" err="1"/>
              <a:t>lar</a:t>
            </a:r>
            <a:r>
              <a:rPr lang="tr-TR" i="1" dirty="0"/>
              <a:t> mı oturur? </a:t>
            </a:r>
            <a:r>
              <a:rPr lang="tr-TR" dirty="0"/>
              <a:t>(Sait Faik Abasıyanık) </a:t>
            </a:r>
          </a:p>
          <a:p>
            <a:r>
              <a:rPr lang="tr-TR" b="1" dirty="0"/>
              <a:t>2. </a:t>
            </a:r>
            <a:r>
              <a:rPr lang="tr-TR" dirty="0"/>
              <a:t>Cümle içinde ara sözleri veya ara cümleleri ayırmak için ara sözlerin veya ara cümlelerin başına ve sonuna konur, bitişik yazılır: </a:t>
            </a:r>
          </a:p>
          <a:p>
            <a:r>
              <a:rPr lang="tr-TR" i="1" dirty="0"/>
              <a:t>Küçük bir sürü -dört inekle birkaç koyun- köye giren geniş yolun ağzında durmuştu. </a:t>
            </a:r>
            <a:r>
              <a:rPr lang="tr-TR" dirty="0"/>
              <a:t>(Ömer Seyfettin) </a:t>
            </a:r>
          </a:p>
          <a:p>
            <a:endParaRPr lang="tr-TR" dirty="0"/>
          </a:p>
        </p:txBody>
      </p:sp>
    </p:spTree>
    <p:extLst>
      <p:ext uri="{BB962C8B-B14F-4D97-AF65-F5344CB8AC3E}">
        <p14:creationId xmlns:p14="http://schemas.microsoft.com/office/powerpoint/2010/main" val="12910766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Kısa Çizgi ( - ) </a:t>
            </a:r>
            <a:endParaRPr lang="tr-TR" dirty="0"/>
          </a:p>
        </p:txBody>
      </p:sp>
      <p:sp>
        <p:nvSpPr>
          <p:cNvPr id="3" name="İçerik Yer Tutucusu 2"/>
          <p:cNvSpPr>
            <a:spLocks noGrp="1"/>
          </p:cNvSpPr>
          <p:nvPr>
            <p:ph idx="1"/>
          </p:nvPr>
        </p:nvSpPr>
        <p:spPr/>
        <p:txBody>
          <a:bodyPr/>
          <a:lstStyle/>
          <a:p>
            <a:r>
              <a:rPr lang="tr-TR" b="1" dirty="0"/>
              <a:t>3. </a:t>
            </a:r>
            <a:r>
              <a:rPr lang="tr-TR" dirty="0"/>
              <a:t>Kelimelerin kökleri, gövdeleri ve eklerini birbirinden ayırmak için kullanılır: </a:t>
            </a:r>
            <a:r>
              <a:rPr lang="tr-TR" i="1" dirty="0"/>
              <a:t>al-</a:t>
            </a:r>
            <a:r>
              <a:rPr lang="tr-TR" i="1" dirty="0" err="1"/>
              <a:t>ış</a:t>
            </a:r>
            <a:r>
              <a:rPr lang="tr-TR" i="1" dirty="0"/>
              <a:t>, dur-ak, gör-</a:t>
            </a:r>
            <a:r>
              <a:rPr lang="tr-TR" i="1" dirty="0" err="1"/>
              <a:t>gü</a:t>
            </a:r>
            <a:r>
              <a:rPr lang="tr-TR" i="1" dirty="0"/>
              <a:t>-süz-lük </a:t>
            </a:r>
            <a:r>
              <a:rPr lang="tr-TR" dirty="0"/>
              <a:t>vb. </a:t>
            </a:r>
          </a:p>
          <a:p>
            <a:r>
              <a:rPr lang="tr-TR" b="1" dirty="0"/>
              <a:t>4. </a:t>
            </a:r>
            <a:r>
              <a:rPr lang="tr-TR" dirty="0"/>
              <a:t>Fiil kök ve gövdelerini göstermek için kullanılır: </a:t>
            </a:r>
          </a:p>
          <a:p>
            <a:r>
              <a:rPr lang="tr-TR" i="1" dirty="0"/>
              <a:t>al-, dur-, gör-, ver-; başar-, kana-, okut-, taşla-, yazdır- </a:t>
            </a:r>
            <a:r>
              <a:rPr lang="tr-TR" dirty="0"/>
              <a:t>vb. </a:t>
            </a:r>
          </a:p>
          <a:p>
            <a:r>
              <a:rPr lang="tr-TR" b="1" dirty="0"/>
              <a:t>5. </a:t>
            </a:r>
            <a:r>
              <a:rPr lang="tr-TR" dirty="0"/>
              <a:t>İsim yapma eklerinin başına, fiil yapma eklerinin başına ve sonuna konur: </a:t>
            </a:r>
          </a:p>
          <a:p>
            <a:r>
              <a:rPr lang="tr-TR" i="1" dirty="0"/>
              <a:t>-ak, -den, -</a:t>
            </a:r>
            <a:r>
              <a:rPr lang="tr-TR" i="1" dirty="0" err="1"/>
              <a:t>ış</a:t>
            </a:r>
            <a:r>
              <a:rPr lang="tr-TR" i="1" dirty="0"/>
              <a:t>, -</a:t>
            </a:r>
            <a:r>
              <a:rPr lang="tr-TR" i="1" dirty="0" err="1"/>
              <a:t>lık</a:t>
            </a:r>
            <a:r>
              <a:rPr lang="tr-TR" i="1" dirty="0"/>
              <a:t>; -</a:t>
            </a:r>
            <a:r>
              <a:rPr lang="tr-TR" i="1" dirty="0" err="1"/>
              <a:t>ımsa</a:t>
            </a:r>
            <a:r>
              <a:rPr lang="tr-TR" i="1" dirty="0"/>
              <a:t>-; -la-; -tır- </a:t>
            </a:r>
            <a:r>
              <a:rPr lang="tr-TR" dirty="0"/>
              <a:t>vb. </a:t>
            </a:r>
          </a:p>
          <a:p>
            <a:endParaRPr lang="tr-TR" dirty="0"/>
          </a:p>
        </p:txBody>
      </p:sp>
    </p:spTree>
    <p:extLst>
      <p:ext uri="{BB962C8B-B14F-4D97-AF65-F5344CB8AC3E}">
        <p14:creationId xmlns:p14="http://schemas.microsoft.com/office/powerpoint/2010/main" val="11788887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Kısa Çizgi ( - ) </a:t>
            </a:r>
            <a:endParaRPr lang="tr-TR" dirty="0"/>
          </a:p>
        </p:txBody>
      </p:sp>
      <p:sp>
        <p:nvSpPr>
          <p:cNvPr id="3" name="İçerik Yer Tutucusu 2"/>
          <p:cNvSpPr>
            <a:spLocks noGrp="1"/>
          </p:cNvSpPr>
          <p:nvPr>
            <p:ph idx="1"/>
          </p:nvPr>
        </p:nvSpPr>
        <p:spPr/>
        <p:txBody>
          <a:bodyPr>
            <a:normAutofit fontScale="85000" lnSpcReduction="20000"/>
          </a:bodyPr>
          <a:lstStyle/>
          <a:p>
            <a:r>
              <a:rPr lang="tr-TR" b="1" dirty="0"/>
              <a:t>6. </a:t>
            </a:r>
            <a:r>
              <a:rPr lang="tr-TR" dirty="0"/>
              <a:t>Heceleri göstermek için kullanılır: </a:t>
            </a:r>
          </a:p>
          <a:p>
            <a:r>
              <a:rPr lang="tr-TR" i="1" dirty="0"/>
              <a:t>a-</a:t>
            </a:r>
            <a:r>
              <a:rPr lang="tr-TR" i="1" dirty="0" err="1"/>
              <a:t>raş</a:t>
            </a:r>
            <a:r>
              <a:rPr lang="tr-TR" i="1" dirty="0"/>
              <a:t>-tır-</a:t>
            </a:r>
            <a:r>
              <a:rPr lang="tr-TR" i="1" dirty="0" err="1"/>
              <a:t>ma</a:t>
            </a:r>
            <a:r>
              <a:rPr lang="tr-TR" i="1" dirty="0"/>
              <a:t>, </a:t>
            </a:r>
            <a:r>
              <a:rPr lang="tr-TR" i="1" dirty="0" err="1"/>
              <a:t>bi</a:t>
            </a:r>
            <a:r>
              <a:rPr lang="tr-TR" i="1" dirty="0"/>
              <a:t>-le-</a:t>
            </a:r>
            <a:r>
              <a:rPr lang="tr-TR" i="1" dirty="0" err="1"/>
              <a:t>zik</a:t>
            </a:r>
            <a:r>
              <a:rPr lang="tr-TR" i="1" dirty="0"/>
              <a:t>, </a:t>
            </a:r>
            <a:r>
              <a:rPr lang="tr-TR" i="1" dirty="0" err="1"/>
              <a:t>du-ruş-ma</a:t>
            </a:r>
            <a:r>
              <a:rPr lang="tr-TR" i="1" dirty="0"/>
              <a:t>, </a:t>
            </a:r>
            <a:r>
              <a:rPr lang="tr-TR" i="1" dirty="0" err="1"/>
              <a:t>ku</a:t>
            </a:r>
            <a:r>
              <a:rPr lang="tr-TR" i="1" dirty="0"/>
              <a:t>-yum-</a:t>
            </a:r>
            <a:r>
              <a:rPr lang="tr-TR" i="1" dirty="0" err="1"/>
              <a:t>cu</a:t>
            </a:r>
            <a:r>
              <a:rPr lang="tr-TR" i="1" dirty="0"/>
              <a:t>-</a:t>
            </a:r>
            <a:r>
              <a:rPr lang="tr-TR" i="1" dirty="0" err="1"/>
              <a:t>luk</a:t>
            </a:r>
            <a:r>
              <a:rPr lang="tr-TR" i="1" dirty="0"/>
              <a:t>, </a:t>
            </a:r>
            <a:r>
              <a:rPr lang="tr-TR" i="1" dirty="0" err="1"/>
              <a:t>prog</a:t>
            </a:r>
            <a:r>
              <a:rPr lang="tr-TR" i="1" dirty="0"/>
              <a:t>-ram, ya-zar-</a:t>
            </a:r>
            <a:r>
              <a:rPr lang="tr-TR" i="1" dirty="0" err="1"/>
              <a:t>lık</a:t>
            </a:r>
            <a:r>
              <a:rPr lang="tr-TR" i="1" dirty="0"/>
              <a:t> </a:t>
            </a:r>
            <a:r>
              <a:rPr lang="tr-TR" dirty="0"/>
              <a:t>vb. </a:t>
            </a:r>
          </a:p>
          <a:p>
            <a:r>
              <a:rPr lang="tr-TR" b="1" dirty="0"/>
              <a:t>7. </a:t>
            </a:r>
            <a:r>
              <a:rPr lang="tr-TR" i="1" dirty="0"/>
              <a:t>Arasında, ve, ile, ila, ...-den ...-e </a:t>
            </a:r>
            <a:r>
              <a:rPr lang="tr-TR" dirty="0"/>
              <a:t>anlamlarını vermek için kelimeler veya sayılar arasında kullanılır:</a:t>
            </a:r>
          </a:p>
          <a:p>
            <a:r>
              <a:rPr lang="tr-TR" i="1" dirty="0"/>
              <a:t>Bandırma-Balıkesir yolu, Rusya-Ukrayna savaşı, Ural-Altay dil grubu, Dil ve Tarih-Coğrafya Fakültesi, 09.30-10.30, </a:t>
            </a:r>
            <a:r>
              <a:rPr lang="tr-TR" i="1" dirty="0" err="1"/>
              <a:t>Bandırmaspor</a:t>
            </a:r>
            <a:r>
              <a:rPr lang="tr-TR" i="1" dirty="0"/>
              <a:t>-Gençlerbirliği karşılaşması, Manas Destanı’nda soy-dil-din üçgeni, 1914-1918 Birinci Dünya Savaşı, Türkçe-Fransızca Sözlük </a:t>
            </a:r>
            <a:r>
              <a:rPr lang="tr-TR" dirty="0"/>
              <a:t>vb. </a:t>
            </a:r>
          </a:p>
          <a:p>
            <a:r>
              <a:rPr lang="tr-TR" b="1" dirty="0"/>
              <a:t>Not: </a:t>
            </a:r>
            <a:r>
              <a:rPr lang="tr-TR" dirty="0"/>
              <a:t>Cümle içinde sayı adlarının yinelenmesinde araya kısa çizgi konmaz: </a:t>
            </a:r>
            <a:r>
              <a:rPr lang="tr-TR" i="1" dirty="0"/>
              <a:t>On on beş yıl. İftar yemeğine üç beş kişi geldi. </a:t>
            </a:r>
            <a:endParaRPr lang="tr-TR" dirty="0"/>
          </a:p>
          <a:p>
            <a:r>
              <a:rPr lang="tr-TR" b="1" dirty="0"/>
              <a:t>8. </a:t>
            </a:r>
            <a:r>
              <a:rPr lang="tr-TR" dirty="0"/>
              <a:t>Matematikte çıkarma işareti olarak kullanılır: </a:t>
            </a:r>
            <a:r>
              <a:rPr lang="tr-TR" i="1" dirty="0"/>
              <a:t>50-20=30 </a:t>
            </a:r>
            <a:endParaRPr lang="tr-TR" dirty="0"/>
          </a:p>
          <a:p>
            <a:r>
              <a:rPr lang="tr-TR" b="1" dirty="0"/>
              <a:t>9. </a:t>
            </a:r>
            <a:r>
              <a:rPr lang="tr-TR" dirty="0"/>
              <a:t>Sıfırdan küçük değerleri göstermek için kullanılır: </a:t>
            </a:r>
            <a:r>
              <a:rPr lang="tr-TR" i="1" dirty="0"/>
              <a:t>-2 °C </a:t>
            </a:r>
            <a:endParaRPr lang="tr-TR" dirty="0"/>
          </a:p>
          <a:p>
            <a:endParaRPr lang="tr-TR" dirty="0"/>
          </a:p>
        </p:txBody>
      </p:sp>
    </p:spTree>
    <p:extLst>
      <p:ext uri="{BB962C8B-B14F-4D97-AF65-F5344CB8AC3E}">
        <p14:creationId xmlns:p14="http://schemas.microsoft.com/office/powerpoint/2010/main" val="41241378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Uzun Çizgi (Konuşma Çizgisi) (—) </a:t>
            </a:r>
            <a:br>
              <a:rPr lang="tr-TR" dirty="0"/>
            </a:br>
            <a:endParaRPr lang="tr-TR" dirty="0"/>
          </a:p>
        </p:txBody>
      </p:sp>
      <p:sp>
        <p:nvSpPr>
          <p:cNvPr id="3" name="İçerik Yer Tutucusu 2"/>
          <p:cNvSpPr>
            <a:spLocks noGrp="1"/>
          </p:cNvSpPr>
          <p:nvPr>
            <p:ph idx="1"/>
          </p:nvPr>
        </p:nvSpPr>
        <p:spPr/>
        <p:txBody>
          <a:bodyPr>
            <a:normAutofit fontScale="77500" lnSpcReduction="20000"/>
          </a:bodyPr>
          <a:lstStyle/>
          <a:p>
            <a:r>
              <a:rPr lang="tr-TR" dirty="0"/>
              <a:t>Yazıda satır başına alınan konuşmaları göstermek için kullanılır. </a:t>
            </a:r>
          </a:p>
          <a:p>
            <a:r>
              <a:rPr lang="tr-TR" i="1" dirty="0"/>
              <a:t>Frankfurt’a gelene herkesin sorduğu şunlardır: </a:t>
            </a:r>
            <a:endParaRPr lang="tr-TR" dirty="0"/>
          </a:p>
          <a:p>
            <a:r>
              <a:rPr lang="tr-TR" i="1" dirty="0"/>
              <a:t>— Eski şehri gezdin mi? </a:t>
            </a:r>
            <a:endParaRPr lang="tr-TR" dirty="0"/>
          </a:p>
          <a:p>
            <a:r>
              <a:rPr lang="tr-TR" i="1" dirty="0"/>
              <a:t>— </a:t>
            </a:r>
            <a:r>
              <a:rPr lang="tr-TR" i="1" dirty="0" err="1"/>
              <a:t>Rothschild’in</a:t>
            </a:r>
            <a:r>
              <a:rPr lang="tr-TR" i="1" dirty="0"/>
              <a:t> evine gittin mi? </a:t>
            </a:r>
            <a:endParaRPr lang="tr-TR" dirty="0"/>
          </a:p>
          <a:p>
            <a:r>
              <a:rPr lang="tr-TR" i="1" dirty="0"/>
              <a:t>— Goethe’nin evini gezdin mi? </a:t>
            </a:r>
            <a:r>
              <a:rPr lang="tr-TR" dirty="0"/>
              <a:t>(Ahmet Haşim) </a:t>
            </a:r>
          </a:p>
          <a:p>
            <a:r>
              <a:rPr lang="tr-TR" dirty="0"/>
              <a:t>Oyunlarda uzun çizgi konuşanın adından sonra da konabilir: </a:t>
            </a:r>
          </a:p>
          <a:p>
            <a:r>
              <a:rPr lang="tr-TR" i="1" dirty="0"/>
              <a:t>Sıtkı Bey — Kaleyi kurtarmak için daha güzel bir çare var. Gerçekten ölecek adam ister. </a:t>
            </a:r>
            <a:endParaRPr lang="tr-TR" dirty="0"/>
          </a:p>
          <a:p>
            <a:r>
              <a:rPr lang="tr-TR" i="1" dirty="0"/>
              <a:t>İslam Bey — Ben daha ölmedim. </a:t>
            </a:r>
            <a:r>
              <a:rPr lang="tr-TR" dirty="0"/>
              <a:t>(Namık Kemal, Vatan Yahut Silistre) </a:t>
            </a:r>
          </a:p>
          <a:p>
            <a:r>
              <a:rPr lang="tr-TR" b="1" dirty="0"/>
              <a:t>Not: </a:t>
            </a:r>
            <a:r>
              <a:rPr lang="tr-TR" dirty="0"/>
              <a:t>Konuşmalar tırnak içinde verildiğinde uzun çizgi kullanılmaz. </a:t>
            </a:r>
          </a:p>
          <a:p>
            <a:r>
              <a:rPr lang="tr-TR" i="1" dirty="0"/>
              <a:t>Arabamız tutarken Erciyes’in yolunu: </a:t>
            </a:r>
            <a:endParaRPr lang="tr-TR" dirty="0"/>
          </a:p>
          <a:p>
            <a:r>
              <a:rPr lang="tr-TR" i="1" dirty="0"/>
              <a:t>“Hancı dedim, bildin mi Maraşlı Şeyhoğlu’nu?” </a:t>
            </a:r>
            <a:r>
              <a:rPr lang="tr-TR" dirty="0"/>
              <a:t>(Faruk Nafiz Çamlıbel) </a:t>
            </a:r>
          </a:p>
          <a:p>
            <a:endParaRPr lang="tr-TR" dirty="0"/>
          </a:p>
        </p:txBody>
      </p:sp>
    </p:spTree>
    <p:extLst>
      <p:ext uri="{BB962C8B-B14F-4D97-AF65-F5344CB8AC3E}">
        <p14:creationId xmlns:p14="http://schemas.microsoft.com/office/powerpoint/2010/main" val="2178869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Nokta ( . )</a:t>
            </a:r>
            <a:endParaRPr lang="tr-TR" dirty="0"/>
          </a:p>
        </p:txBody>
      </p:sp>
      <p:sp>
        <p:nvSpPr>
          <p:cNvPr id="3" name="İçerik Yer Tutucusu 2"/>
          <p:cNvSpPr>
            <a:spLocks noGrp="1"/>
          </p:cNvSpPr>
          <p:nvPr>
            <p:ph idx="1"/>
          </p:nvPr>
        </p:nvSpPr>
        <p:spPr/>
        <p:txBody>
          <a:bodyPr/>
          <a:lstStyle/>
          <a:p>
            <a:r>
              <a:rPr lang="tr-TR" b="1" dirty="0"/>
              <a:t>3. </a:t>
            </a:r>
            <a:r>
              <a:rPr lang="tr-TR" dirty="0"/>
              <a:t>Sayılardan sonra sıra bildirmek için konur: </a:t>
            </a:r>
            <a:r>
              <a:rPr lang="tr-TR" i="1" dirty="0"/>
              <a:t>3. </a:t>
            </a:r>
            <a:r>
              <a:rPr lang="tr-TR" dirty="0"/>
              <a:t>(üçüncü), </a:t>
            </a:r>
            <a:r>
              <a:rPr lang="tr-TR" i="1" dirty="0"/>
              <a:t>15. </a:t>
            </a:r>
            <a:r>
              <a:rPr lang="tr-TR" dirty="0"/>
              <a:t>(on beşinci); </a:t>
            </a:r>
            <a:r>
              <a:rPr lang="tr-TR" i="1" dirty="0"/>
              <a:t>II. Mehmet, XIV. Louis, XV. yüzyıl; 2. Cadde, 20. Sokak, 4. Levent </a:t>
            </a:r>
            <a:r>
              <a:rPr lang="tr-TR" dirty="0"/>
              <a:t>vb. </a:t>
            </a:r>
          </a:p>
          <a:p>
            <a:r>
              <a:rPr lang="tr-TR" b="1" dirty="0"/>
              <a:t>4. </a:t>
            </a:r>
            <a:r>
              <a:rPr lang="tr-TR" dirty="0"/>
              <a:t>Arka arkaya sıralandıkları için virgülle veya çizgiyle ayrılan rakamlardan yalnızca sonuncu rakamdan sonra nokta konur: </a:t>
            </a:r>
          </a:p>
          <a:p>
            <a:r>
              <a:rPr lang="tr-TR" i="1" dirty="0"/>
              <a:t>3, 4 ve 7. maddeler; XII – XIV. yüzyıllar arasında </a:t>
            </a:r>
            <a:r>
              <a:rPr lang="tr-TR" dirty="0"/>
              <a:t>vb. </a:t>
            </a:r>
          </a:p>
          <a:p>
            <a:endParaRPr lang="tr-TR" dirty="0"/>
          </a:p>
        </p:txBody>
      </p:sp>
    </p:spTree>
    <p:extLst>
      <p:ext uri="{BB962C8B-B14F-4D97-AF65-F5344CB8AC3E}">
        <p14:creationId xmlns:p14="http://schemas.microsoft.com/office/powerpoint/2010/main" val="2332181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Eğik Çizgi ( / ) </a:t>
            </a:r>
            <a:endParaRPr lang="tr-TR" dirty="0"/>
          </a:p>
        </p:txBody>
      </p:sp>
      <p:sp>
        <p:nvSpPr>
          <p:cNvPr id="3" name="İçerik Yer Tutucusu 2"/>
          <p:cNvSpPr>
            <a:spLocks noGrp="1"/>
          </p:cNvSpPr>
          <p:nvPr>
            <p:ph idx="1"/>
          </p:nvPr>
        </p:nvSpPr>
        <p:spPr/>
        <p:txBody>
          <a:bodyPr>
            <a:normAutofit fontScale="62500" lnSpcReduction="20000"/>
          </a:bodyPr>
          <a:lstStyle/>
          <a:p>
            <a:r>
              <a:rPr lang="tr-TR" b="1" dirty="0"/>
              <a:t>1. </a:t>
            </a:r>
            <a:r>
              <a:rPr lang="tr-TR" dirty="0"/>
              <a:t>Dizeler yan yana yazıldığında aralarına konur: </a:t>
            </a:r>
          </a:p>
          <a:p>
            <a:r>
              <a:rPr lang="tr-TR" i="1" dirty="0"/>
              <a:t>Korkma! Sönmez bu şafaklarda yüzen al sancak / Sönmeden yurdumun üstünde tüten en son ocak / O benim milletimin yıldızıdır, parlayacak / O benimdir, o benim milletimindir ancak. </a:t>
            </a:r>
            <a:r>
              <a:rPr lang="tr-TR" dirty="0"/>
              <a:t>(Mehmet Akif Ersoy) </a:t>
            </a:r>
          </a:p>
          <a:p>
            <a:r>
              <a:rPr lang="tr-TR" b="1" dirty="0"/>
              <a:t>2. </a:t>
            </a:r>
            <a:r>
              <a:rPr lang="tr-TR" dirty="0"/>
              <a:t>Adres yazarken apartman numarası ile daire numarası arasına ve semt ile şehir arasına konur: </a:t>
            </a:r>
          </a:p>
          <a:p>
            <a:r>
              <a:rPr lang="tr-TR" i="1" dirty="0"/>
              <a:t>Altay Sokağı No.: 21/6 Kurtuluş / ANKARA </a:t>
            </a:r>
            <a:endParaRPr lang="tr-TR" dirty="0"/>
          </a:p>
          <a:p>
            <a:r>
              <a:rPr lang="tr-TR" dirty="0"/>
              <a:t>Ülke adı yazılacağında ise: </a:t>
            </a:r>
          </a:p>
          <a:p>
            <a:r>
              <a:rPr lang="it-IT" i="1" dirty="0"/>
              <a:t>Yeni Mahalle Şehit Astsubay Mustafa Soner Varlık Caddesi No</a:t>
            </a:r>
            <a:r>
              <a:rPr lang="tr-TR" i="1" dirty="0"/>
              <a:t>.</a:t>
            </a:r>
            <a:r>
              <a:rPr lang="it-IT" i="1" dirty="0"/>
              <a:t>:</a:t>
            </a:r>
            <a:r>
              <a:rPr lang="tr-TR" i="1" dirty="0"/>
              <a:t> </a:t>
            </a:r>
            <a:r>
              <a:rPr lang="it-IT" i="1" dirty="0"/>
              <a:t>77, </a:t>
            </a:r>
            <a:endParaRPr lang="tr-TR" i="1" dirty="0"/>
          </a:p>
          <a:p>
            <a:r>
              <a:rPr lang="it-IT" i="1" dirty="0"/>
              <a:t>10200 </a:t>
            </a:r>
            <a:r>
              <a:rPr lang="it-IT" i="1" u="sng" dirty="0"/>
              <a:t>Bandırma/Balıkesir</a:t>
            </a:r>
            <a:endParaRPr lang="tr-TR" i="1" u="sng" dirty="0"/>
          </a:p>
          <a:p>
            <a:r>
              <a:rPr lang="tr-TR" i="1" dirty="0"/>
              <a:t>                  TÜRKİYE</a:t>
            </a:r>
          </a:p>
          <a:p>
            <a:r>
              <a:rPr lang="tr-TR" b="1" dirty="0"/>
              <a:t>3. </a:t>
            </a:r>
            <a:r>
              <a:rPr lang="tr-TR" dirty="0"/>
              <a:t>Tarihlerin yazılışında gün, ay ve yılı gösteren sayıları birbirinden ayırmak için konur: </a:t>
            </a:r>
          </a:p>
          <a:p>
            <a:r>
              <a:rPr lang="tr-TR" i="1" dirty="0"/>
              <a:t>18/11/1969, 15/IX/1994 </a:t>
            </a:r>
            <a:r>
              <a:rPr lang="tr-TR" dirty="0"/>
              <a:t>vb</a:t>
            </a:r>
            <a:r>
              <a:rPr lang="tr-TR" i="1" dirty="0"/>
              <a:t>. </a:t>
            </a:r>
            <a:endParaRPr lang="tr-TR" dirty="0"/>
          </a:p>
          <a:p>
            <a:r>
              <a:rPr lang="tr-TR" b="1" dirty="0"/>
              <a:t>4. </a:t>
            </a:r>
            <a:r>
              <a:rPr lang="tr-TR" dirty="0"/>
              <a:t>Dil bilgisinde eklerin farklı biçimlerini göstermek için kullanılır: </a:t>
            </a:r>
          </a:p>
          <a:p>
            <a:r>
              <a:rPr lang="tr-TR" i="1" dirty="0"/>
              <a:t>-a /-e, -an /-en, -</a:t>
            </a:r>
            <a:r>
              <a:rPr lang="tr-TR" i="1" dirty="0" err="1"/>
              <a:t>lık</a:t>
            </a:r>
            <a:r>
              <a:rPr lang="tr-TR" i="1" dirty="0"/>
              <a:t> /-</a:t>
            </a:r>
            <a:r>
              <a:rPr lang="tr-TR" i="1" dirty="0" err="1"/>
              <a:t>lik</a:t>
            </a:r>
            <a:r>
              <a:rPr lang="tr-TR" i="1" dirty="0"/>
              <a:t>, -</a:t>
            </a:r>
            <a:r>
              <a:rPr lang="tr-TR" i="1" dirty="0" err="1"/>
              <a:t>madan</a:t>
            </a:r>
            <a:r>
              <a:rPr lang="tr-TR" i="1" dirty="0"/>
              <a:t> /-</a:t>
            </a:r>
            <a:r>
              <a:rPr lang="tr-TR" i="1" dirty="0" err="1"/>
              <a:t>meden</a:t>
            </a:r>
            <a:r>
              <a:rPr lang="tr-TR" i="1" dirty="0"/>
              <a:t> </a:t>
            </a:r>
            <a:r>
              <a:rPr lang="tr-TR" dirty="0"/>
              <a:t>vb. </a:t>
            </a:r>
          </a:p>
          <a:p>
            <a:endParaRPr lang="tr-TR" dirty="0"/>
          </a:p>
        </p:txBody>
      </p:sp>
    </p:spTree>
    <p:extLst>
      <p:ext uri="{BB962C8B-B14F-4D97-AF65-F5344CB8AC3E}">
        <p14:creationId xmlns:p14="http://schemas.microsoft.com/office/powerpoint/2010/main" val="26209395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Eğik Çizgi ( / ) </a:t>
            </a:r>
            <a:endParaRPr lang="tr-TR" dirty="0"/>
          </a:p>
        </p:txBody>
      </p:sp>
      <p:sp>
        <p:nvSpPr>
          <p:cNvPr id="3" name="İçerik Yer Tutucusu 2"/>
          <p:cNvSpPr>
            <a:spLocks noGrp="1"/>
          </p:cNvSpPr>
          <p:nvPr>
            <p:ph idx="1"/>
          </p:nvPr>
        </p:nvSpPr>
        <p:spPr/>
        <p:txBody>
          <a:bodyPr>
            <a:normAutofit fontScale="92500" lnSpcReduction="20000"/>
          </a:bodyPr>
          <a:lstStyle/>
          <a:p>
            <a:r>
              <a:rPr lang="tr-TR" b="1" dirty="0"/>
              <a:t>5. </a:t>
            </a:r>
            <a:r>
              <a:rPr lang="tr-TR" dirty="0"/>
              <a:t>Genel Ağ adreslerinde kullanılır: </a:t>
            </a:r>
          </a:p>
          <a:p>
            <a:r>
              <a:rPr lang="tr-TR" i="1" dirty="0">
                <a:hlinkClick r:id="rId2"/>
              </a:rPr>
              <a:t>https://mdbf.bandirma.edu.tr/tr/mdbf</a:t>
            </a:r>
            <a:endParaRPr lang="tr-TR" i="1" dirty="0"/>
          </a:p>
          <a:p>
            <a:r>
              <a:rPr lang="tr-TR" b="1" dirty="0"/>
              <a:t>6. </a:t>
            </a:r>
            <a:r>
              <a:rPr lang="tr-TR" dirty="0"/>
              <a:t>Matematikte bölme işareti olarak kullanılır: </a:t>
            </a:r>
          </a:p>
          <a:p>
            <a:r>
              <a:rPr lang="tr-TR" i="1" dirty="0"/>
              <a:t>70/2=35 </a:t>
            </a:r>
            <a:endParaRPr lang="tr-TR" dirty="0"/>
          </a:p>
          <a:p>
            <a:r>
              <a:rPr lang="tr-TR" b="1" dirty="0"/>
              <a:t>7. </a:t>
            </a:r>
            <a:r>
              <a:rPr lang="tr-TR" dirty="0"/>
              <a:t>Fizik, matematik vb. alanlarda birimler arası orantıları gösterirken eğik çizgi araya boşluk konulmadan kullanılır: </a:t>
            </a:r>
          </a:p>
          <a:p>
            <a:r>
              <a:rPr lang="tr-TR" i="1" dirty="0"/>
              <a:t>g/</a:t>
            </a:r>
            <a:r>
              <a:rPr lang="tr-TR" i="1" dirty="0" err="1"/>
              <a:t>sn</a:t>
            </a:r>
            <a:r>
              <a:rPr lang="tr-TR" i="1" dirty="0"/>
              <a:t> (gram/saniye) </a:t>
            </a:r>
            <a:endParaRPr lang="tr-TR" dirty="0"/>
          </a:p>
          <a:p>
            <a:r>
              <a:rPr lang="tr-TR" b="1" dirty="0"/>
              <a:t>Ters Eğik Çizgi ( </a:t>
            </a:r>
            <a:r>
              <a:rPr lang="tr-TR" dirty="0"/>
              <a:t>\ </a:t>
            </a:r>
            <a:r>
              <a:rPr lang="tr-TR" b="1" dirty="0"/>
              <a:t>) </a:t>
            </a:r>
            <a:endParaRPr lang="tr-TR" dirty="0"/>
          </a:p>
          <a:p>
            <a:r>
              <a:rPr lang="tr-TR" dirty="0"/>
              <a:t>Bilişim uygulamalarında art arda gelen dizinleri birbirinden ayırt etmek için kullanılır: </a:t>
            </a:r>
          </a:p>
          <a:p>
            <a:r>
              <a:rPr lang="tr-TR" i="1" dirty="0"/>
              <a:t>C:\Belgelerim\Bandırma </a:t>
            </a:r>
            <a:r>
              <a:rPr lang="tr-TR" i="1" dirty="0" err="1"/>
              <a:t>Onyedi</a:t>
            </a:r>
            <a:r>
              <a:rPr lang="tr-TR" i="1" dirty="0"/>
              <a:t> Eylül Üniversitesi\Türk Dili Ders Notları</a:t>
            </a:r>
            <a:endParaRPr lang="tr-TR" dirty="0"/>
          </a:p>
        </p:txBody>
      </p:sp>
    </p:spTree>
    <p:extLst>
      <p:ext uri="{BB962C8B-B14F-4D97-AF65-F5344CB8AC3E}">
        <p14:creationId xmlns:p14="http://schemas.microsoft.com/office/powerpoint/2010/main" val="4505185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Tırnak İşareti ( “ ” ) </a:t>
            </a:r>
            <a:endParaRPr lang="tr-TR" dirty="0"/>
          </a:p>
        </p:txBody>
      </p:sp>
      <p:sp>
        <p:nvSpPr>
          <p:cNvPr id="3" name="İçerik Yer Tutucusu 2"/>
          <p:cNvSpPr>
            <a:spLocks noGrp="1"/>
          </p:cNvSpPr>
          <p:nvPr>
            <p:ph idx="1"/>
          </p:nvPr>
        </p:nvSpPr>
        <p:spPr/>
        <p:txBody>
          <a:bodyPr>
            <a:normAutofit fontScale="77500" lnSpcReduction="20000"/>
          </a:bodyPr>
          <a:lstStyle/>
          <a:p>
            <a:r>
              <a:rPr lang="tr-TR" b="1" dirty="0"/>
              <a:t>1. </a:t>
            </a:r>
            <a:r>
              <a:rPr lang="tr-TR" dirty="0"/>
              <a:t>Başka bir kimseden veya yazıdan olduğu gibi aktarılan sözler tırnak içine alınır: </a:t>
            </a:r>
          </a:p>
          <a:p>
            <a:r>
              <a:rPr lang="tr-TR" i="1" dirty="0"/>
              <a:t>Bakınız, şair vatanı ne güzel tarif ediyor: </a:t>
            </a:r>
            <a:endParaRPr lang="tr-TR" dirty="0"/>
          </a:p>
          <a:p>
            <a:r>
              <a:rPr lang="tr-TR" i="1" dirty="0"/>
              <a:t>“Bayrakları bayrak yapan üstündeki kandır. </a:t>
            </a:r>
            <a:endParaRPr lang="tr-TR" dirty="0"/>
          </a:p>
          <a:p>
            <a:r>
              <a:rPr lang="tr-TR" i="1" dirty="0"/>
              <a:t>Toprak eğer uğrunda ölen varsa vatandır.” </a:t>
            </a:r>
            <a:endParaRPr lang="tr-TR" dirty="0"/>
          </a:p>
          <a:p>
            <a:r>
              <a:rPr lang="tr-TR" b="1" dirty="0"/>
              <a:t>Not: </a:t>
            </a:r>
            <a:r>
              <a:rPr lang="tr-TR" dirty="0"/>
              <a:t>Tırnak içindeki alıntının sonunda bulunan işaret (nokta, soru işareti, ünlem işareti vb.) tırnak içinde kalır: </a:t>
            </a:r>
          </a:p>
          <a:p>
            <a:r>
              <a:rPr lang="tr-TR" i="1" dirty="0"/>
              <a:t>“İzmir üzerine dünyada bir şehir daha yoktur!” diyorlar. </a:t>
            </a:r>
            <a:r>
              <a:rPr lang="tr-TR" dirty="0"/>
              <a:t>(Yahya Kemal Beyatlı) </a:t>
            </a:r>
          </a:p>
          <a:p>
            <a:r>
              <a:rPr lang="tr-TR" b="1" dirty="0"/>
              <a:t>2. </a:t>
            </a:r>
            <a:r>
              <a:rPr lang="tr-TR" dirty="0"/>
              <a:t>Özel olarak vurgulanmak istenen sözler tırnak içine alınır: </a:t>
            </a:r>
          </a:p>
          <a:p>
            <a:r>
              <a:rPr lang="tr-TR" i="1" dirty="0"/>
              <a:t>Yeni bir “barış taarruzu” başladı. </a:t>
            </a:r>
            <a:endParaRPr lang="tr-TR" dirty="0"/>
          </a:p>
          <a:p>
            <a:r>
              <a:rPr lang="tr-TR" b="1" dirty="0"/>
              <a:t>3. </a:t>
            </a:r>
            <a:r>
              <a:rPr lang="tr-TR" dirty="0"/>
              <a:t>Cümle içerisinde eserlerin ve yazıların adları ile bölüm başlıkları tırnak içine alınır: </a:t>
            </a:r>
          </a:p>
          <a:p>
            <a:r>
              <a:rPr lang="tr-TR" i="1" dirty="0"/>
              <a:t>Bugün öğrenciler “Kendi Gök Kubbemiz” adlı şiiri incelediler. </a:t>
            </a:r>
            <a:endParaRPr lang="tr-TR" dirty="0"/>
          </a:p>
          <a:p>
            <a:r>
              <a:rPr lang="tr-TR" i="1" dirty="0"/>
              <a:t>“Yazım Kuralları” bölümünde bazı uyarılara yer verilmiştir. </a:t>
            </a:r>
            <a:endParaRPr lang="tr-TR" dirty="0"/>
          </a:p>
          <a:p>
            <a:endParaRPr lang="tr-TR" dirty="0"/>
          </a:p>
        </p:txBody>
      </p:sp>
    </p:spTree>
    <p:extLst>
      <p:ext uri="{BB962C8B-B14F-4D97-AF65-F5344CB8AC3E}">
        <p14:creationId xmlns:p14="http://schemas.microsoft.com/office/powerpoint/2010/main" val="18355573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Tırnak İşareti ( “ ” ) </a:t>
            </a:r>
            <a:endParaRPr lang="tr-TR" dirty="0"/>
          </a:p>
        </p:txBody>
      </p:sp>
      <p:sp>
        <p:nvSpPr>
          <p:cNvPr id="3" name="İçerik Yer Tutucusu 2"/>
          <p:cNvSpPr>
            <a:spLocks noGrp="1"/>
          </p:cNvSpPr>
          <p:nvPr>
            <p:ph idx="1"/>
          </p:nvPr>
        </p:nvSpPr>
        <p:spPr/>
        <p:txBody>
          <a:bodyPr/>
          <a:lstStyle/>
          <a:p>
            <a:r>
              <a:rPr lang="tr-TR" b="1" dirty="0"/>
              <a:t>Not: </a:t>
            </a:r>
            <a:r>
              <a:rPr lang="tr-TR" dirty="0"/>
              <a:t>Cümle içerisinde özel olarak belirtilmek istenen sözler, kitap ve dergi adları ve başlıkları tırnak içine alınmaksızın eğik yazıyla dizilerek de gösterilebilir: </a:t>
            </a:r>
          </a:p>
          <a:p>
            <a:r>
              <a:rPr lang="tr-TR" dirty="0"/>
              <a:t>Höyük sözü Anadolu’da </a:t>
            </a:r>
            <a:r>
              <a:rPr lang="tr-TR" i="1" dirty="0"/>
              <a:t>tepe </a:t>
            </a:r>
            <a:r>
              <a:rPr lang="tr-TR" dirty="0"/>
              <a:t>olarak geçer. </a:t>
            </a:r>
          </a:p>
          <a:p>
            <a:r>
              <a:rPr lang="tr-TR" dirty="0"/>
              <a:t>Cahit Sıtkı’nın </a:t>
            </a:r>
            <a:r>
              <a:rPr lang="tr-TR" i="1" dirty="0"/>
              <a:t>Şairin Ölümü </a:t>
            </a:r>
            <a:r>
              <a:rPr lang="tr-TR" dirty="0"/>
              <a:t>şiirini Yahya Kemal çok sevmişti. (Ahmet Hamdi Tanpınar) </a:t>
            </a:r>
          </a:p>
          <a:p>
            <a:r>
              <a:rPr lang="tr-TR" b="1" dirty="0"/>
              <a:t>Not: </a:t>
            </a:r>
            <a:r>
              <a:rPr lang="tr-TR" dirty="0"/>
              <a:t>Tırnak içine alınan sözlerden sonra gelen ekleri ayırmak için kesme işareti kullanılmaz: </a:t>
            </a:r>
          </a:p>
          <a:p>
            <a:r>
              <a:rPr lang="tr-TR" i="1" dirty="0"/>
              <a:t>Yakup Kadri’nin “</a:t>
            </a:r>
            <a:r>
              <a:rPr lang="tr-TR" i="1" dirty="0" err="1"/>
              <a:t>Yaban”ını</a:t>
            </a:r>
            <a:r>
              <a:rPr lang="tr-TR" i="1" dirty="0"/>
              <a:t> okudunuz mu? </a:t>
            </a:r>
            <a:endParaRPr lang="tr-TR" dirty="0"/>
          </a:p>
          <a:p>
            <a:endParaRPr lang="tr-TR" dirty="0"/>
          </a:p>
        </p:txBody>
      </p:sp>
    </p:spTree>
    <p:extLst>
      <p:ext uri="{BB962C8B-B14F-4D97-AF65-F5344CB8AC3E}">
        <p14:creationId xmlns:p14="http://schemas.microsoft.com/office/powerpoint/2010/main" val="479761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Tırnak İşareti ( “ ” ) </a:t>
            </a:r>
            <a:endParaRPr lang="tr-TR" dirty="0"/>
          </a:p>
        </p:txBody>
      </p:sp>
      <p:sp>
        <p:nvSpPr>
          <p:cNvPr id="3" name="İçerik Yer Tutucusu 2"/>
          <p:cNvSpPr>
            <a:spLocks noGrp="1"/>
          </p:cNvSpPr>
          <p:nvPr>
            <p:ph idx="1"/>
          </p:nvPr>
        </p:nvSpPr>
        <p:spPr/>
        <p:txBody>
          <a:bodyPr/>
          <a:lstStyle/>
          <a:p>
            <a:r>
              <a:rPr lang="tr-TR" b="1" dirty="0"/>
              <a:t>Not: </a:t>
            </a:r>
            <a:r>
              <a:rPr lang="tr-TR" dirty="0"/>
              <a:t>Cümle içerisinde özel olarak belirtilmek istenen sözler, kitap ve dergi adları ve başlıkları tırnak içine alınmaksızın eğik yazıyla dizilerek de gösterilebilir: </a:t>
            </a:r>
          </a:p>
          <a:p>
            <a:r>
              <a:rPr lang="tr-TR" dirty="0"/>
              <a:t>Höyük sözü Anadolu’da </a:t>
            </a:r>
            <a:r>
              <a:rPr lang="tr-TR" i="1" dirty="0"/>
              <a:t>tepe </a:t>
            </a:r>
            <a:r>
              <a:rPr lang="tr-TR" dirty="0"/>
              <a:t>olarak geçer. </a:t>
            </a:r>
          </a:p>
          <a:p>
            <a:r>
              <a:rPr lang="tr-TR" dirty="0"/>
              <a:t>Cahit Sıtkı’nın </a:t>
            </a:r>
            <a:r>
              <a:rPr lang="tr-TR" i="1" dirty="0"/>
              <a:t>Şairin Ölümü </a:t>
            </a:r>
            <a:r>
              <a:rPr lang="tr-TR" dirty="0"/>
              <a:t>şiirini Yahya Kemal çok sevmişti. (Ahmet Hamdi Tanpınar) </a:t>
            </a:r>
          </a:p>
          <a:p>
            <a:r>
              <a:rPr lang="tr-TR" b="1" dirty="0"/>
              <a:t>Not: </a:t>
            </a:r>
            <a:r>
              <a:rPr lang="tr-TR" dirty="0"/>
              <a:t>Tırnak içine alınan sözlerden sonra gelen ekleri ayırmak için kesme işareti kullanılmaz: </a:t>
            </a:r>
          </a:p>
          <a:p>
            <a:r>
              <a:rPr lang="tr-TR" i="1" dirty="0"/>
              <a:t>Yakup Kadri’nin “</a:t>
            </a:r>
            <a:r>
              <a:rPr lang="tr-TR" i="1" dirty="0" err="1"/>
              <a:t>Yaban”ını</a:t>
            </a:r>
            <a:r>
              <a:rPr lang="tr-TR" i="1" dirty="0"/>
              <a:t> okudunuz mu? </a:t>
            </a:r>
            <a:endParaRPr lang="tr-TR" dirty="0"/>
          </a:p>
          <a:p>
            <a:endParaRPr lang="tr-TR" dirty="0"/>
          </a:p>
        </p:txBody>
      </p:sp>
    </p:spTree>
    <p:extLst>
      <p:ext uri="{BB962C8B-B14F-4D97-AF65-F5344CB8AC3E}">
        <p14:creationId xmlns:p14="http://schemas.microsoft.com/office/powerpoint/2010/main" val="37505162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Tek Tırnak İşareti ( ‘ ’ ) </a:t>
            </a:r>
            <a:br>
              <a:rPr lang="tr-TR" dirty="0"/>
            </a:br>
            <a:endParaRPr lang="tr-TR" dirty="0"/>
          </a:p>
        </p:txBody>
      </p:sp>
      <p:sp>
        <p:nvSpPr>
          <p:cNvPr id="3" name="İçerik Yer Tutucusu 2"/>
          <p:cNvSpPr>
            <a:spLocks noGrp="1"/>
          </p:cNvSpPr>
          <p:nvPr>
            <p:ph idx="1"/>
          </p:nvPr>
        </p:nvSpPr>
        <p:spPr/>
        <p:txBody>
          <a:bodyPr/>
          <a:lstStyle/>
          <a:p>
            <a:r>
              <a:rPr lang="tr-TR" dirty="0"/>
              <a:t>Tırnak içinde verilen cümlenin içinde yeniden tırnağa alınması gereken bir sözü, ibareyi belirtmek için kullanılır: </a:t>
            </a:r>
          </a:p>
          <a:p>
            <a:r>
              <a:rPr lang="tr-TR" i="1" dirty="0"/>
              <a:t>Edebiyat öğretmeni “Şiirler içinde ‘Han Duvarları’ gibisi var mı?” dedi ve Faruk Nafiz’in bu güzel şiirini okumaya başladı. </a:t>
            </a:r>
            <a:endParaRPr lang="tr-TR" dirty="0"/>
          </a:p>
          <a:p>
            <a:r>
              <a:rPr lang="tr-TR" i="1" dirty="0"/>
              <a:t>“Atatürk henüz ‘Gazi Mustafa Kemal Paşa’ idi. Benden ona dair bir kitap için ön söz istemişlerdi.” (Falih Rıfkı Atay) </a:t>
            </a:r>
            <a:endParaRPr lang="tr-TR" dirty="0"/>
          </a:p>
          <a:p>
            <a:endParaRPr lang="tr-TR" dirty="0"/>
          </a:p>
        </p:txBody>
      </p:sp>
    </p:spTree>
    <p:extLst>
      <p:ext uri="{BB962C8B-B14F-4D97-AF65-F5344CB8AC3E}">
        <p14:creationId xmlns:p14="http://schemas.microsoft.com/office/powerpoint/2010/main" val="41376970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Denden İşareti (") </a:t>
            </a:r>
            <a:br>
              <a:rPr lang="tr-TR" dirty="0"/>
            </a:br>
            <a:endParaRPr lang="tr-TR" dirty="0"/>
          </a:p>
        </p:txBody>
      </p:sp>
      <p:sp>
        <p:nvSpPr>
          <p:cNvPr id="3" name="İçerik Yer Tutucusu 2"/>
          <p:cNvSpPr>
            <a:spLocks noGrp="1"/>
          </p:cNvSpPr>
          <p:nvPr>
            <p:ph idx="1"/>
          </p:nvPr>
        </p:nvSpPr>
        <p:spPr/>
        <p:txBody>
          <a:bodyPr/>
          <a:lstStyle/>
          <a:p>
            <a:r>
              <a:rPr lang="tr-TR" dirty="0"/>
              <a:t>Bir yazıdaki maddelerin sıralanmasında veya bir çizelgede alt alta gelen aynı sözlerin, söz gruplarının ve sayıların tekrar yazılmasını önlemek için kullanılır: </a:t>
            </a:r>
          </a:p>
          <a:p>
            <a:r>
              <a:rPr lang="tr-TR" b="1" i="1" dirty="0"/>
              <a:t>a</a:t>
            </a:r>
            <a:r>
              <a:rPr lang="tr-TR" i="1" dirty="0"/>
              <a:t>. Etken      fiil </a:t>
            </a:r>
            <a:endParaRPr lang="tr-TR" dirty="0"/>
          </a:p>
          <a:p>
            <a:r>
              <a:rPr lang="tr-TR" b="1" i="1" dirty="0"/>
              <a:t>b. </a:t>
            </a:r>
            <a:r>
              <a:rPr lang="tr-TR" i="1" dirty="0"/>
              <a:t>Edilgen    " </a:t>
            </a:r>
            <a:endParaRPr lang="tr-TR" dirty="0"/>
          </a:p>
          <a:p>
            <a:r>
              <a:rPr lang="tr-TR" b="1" i="1" dirty="0"/>
              <a:t>c. </a:t>
            </a:r>
            <a:r>
              <a:rPr lang="tr-TR" i="1" dirty="0"/>
              <a:t>Dönüşlü  " </a:t>
            </a:r>
            <a:endParaRPr lang="tr-TR" dirty="0"/>
          </a:p>
          <a:p>
            <a:r>
              <a:rPr lang="tr-TR" b="1" i="1" dirty="0"/>
              <a:t>ç. </a:t>
            </a:r>
            <a:r>
              <a:rPr lang="tr-TR" i="1" dirty="0"/>
              <a:t>İşteş         " </a:t>
            </a:r>
            <a:endParaRPr lang="tr-TR" dirty="0"/>
          </a:p>
          <a:p>
            <a:endParaRPr lang="tr-TR" dirty="0"/>
          </a:p>
        </p:txBody>
      </p:sp>
    </p:spTree>
    <p:extLst>
      <p:ext uri="{BB962C8B-B14F-4D97-AF65-F5344CB8AC3E}">
        <p14:creationId xmlns:p14="http://schemas.microsoft.com/office/powerpoint/2010/main" val="7181830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Yay Ayraç/Parantez ( ) </a:t>
            </a:r>
            <a:endParaRPr lang="tr-TR" dirty="0"/>
          </a:p>
        </p:txBody>
      </p:sp>
      <p:sp>
        <p:nvSpPr>
          <p:cNvPr id="3" name="İçerik Yer Tutucusu 2"/>
          <p:cNvSpPr>
            <a:spLocks noGrp="1"/>
          </p:cNvSpPr>
          <p:nvPr>
            <p:ph idx="1"/>
          </p:nvPr>
        </p:nvSpPr>
        <p:spPr/>
        <p:txBody>
          <a:bodyPr>
            <a:normAutofit fontScale="85000" lnSpcReduction="20000"/>
          </a:bodyPr>
          <a:lstStyle/>
          <a:p>
            <a:r>
              <a:rPr lang="tr-TR" b="1" dirty="0"/>
              <a:t>1. </a:t>
            </a:r>
            <a:r>
              <a:rPr lang="tr-TR" dirty="0"/>
              <a:t>Cümledeki anlamı tamamlayan ve cümlenin dışında kalan ek bilgiler için kullanılır. Yay ayraç içinde bulunan ve yargı bildiren anlatımların sonuna uygun noktalama işareti konur: </a:t>
            </a:r>
          </a:p>
          <a:p>
            <a:r>
              <a:rPr lang="tr-TR" i="1" dirty="0"/>
              <a:t>Anadolu kentlerini, köylerini (Köy sözünü de çekinerek yazıyorum.) gezsek bile görmek için değil, kendimizi göstermek için geziyoruz. </a:t>
            </a:r>
            <a:r>
              <a:rPr lang="tr-TR" dirty="0"/>
              <a:t>(Nurullah Ataç) </a:t>
            </a:r>
          </a:p>
          <a:p>
            <a:r>
              <a:rPr lang="tr-TR" b="1" dirty="0"/>
              <a:t>2. </a:t>
            </a:r>
            <a:r>
              <a:rPr lang="tr-TR" dirty="0"/>
              <a:t>Özel veya cins isme ait ek, ayraçtan önce yazılır: </a:t>
            </a:r>
          </a:p>
          <a:p>
            <a:r>
              <a:rPr lang="tr-TR" i="1" dirty="0"/>
              <a:t>Yunus Emre’nin (1240?-1320)... </a:t>
            </a:r>
            <a:endParaRPr lang="tr-TR" dirty="0"/>
          </a:p>
          <a:p>
            <a:r>
              <a:rPr lang="tr-TR" i="1" dirty="0"/>
              <a:t>İmek fiilinin (ek fiil) geniş zamanı şahıs ekleriyle çekilir. </a:t>
            </a:r>
            <a:endParaRPr lang="tr-TR" dirty="0"/>
          </a:p>
          <a:p>
            <a:r>
              <a:rPr lang="tr-TR" b="1" dirty="0"/>
              <a:t>3. </a:t>
            </a:r>
            <a:r>
              <a:rPr lang="tr-TR" dirty="0"/>
              <a:t>Tiyatro eserlerinde ve senaryolarda konuşanın hareketlerini, durumunu açıklamak ve göstermek için kullanılır: </a:t>
            </a:r>
          </a:p>
          <a:p>
            <a:r>
              <a:rPr lang="tr-TR" i="1" dirty="0"/>
              <a:t>İhtiyar – (Yavaş yavaş Kaymakam'a yaklaşır.) Ne oluyor beyefendi? Allah rızası için bana da anlatın... </a:t>
            </a:r>
            <a:r>
              <a:rPr lang="tr-TR" dirty="0"/>
              <a:t>(Reşat Nuri Güntekin) </a:t>
            </a:r>
          </a:p>
        </p:txBody>
      </p:sp>
    </p:spTree>
    <p:extLst>
      <p:ext uri="{BB962C8B-B14F-4D97-AF65-F5344CB8AC3E}">
        <p14:creationId xmlns:p14="http://schemas.microsoft.com/office/powerpoint/2010/main" val="39705037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Yay Ayraç/Parantez ( ) </a:t>
            </a:r>
            <a:endParaRPr lang="tr-TR" dirty="0"/>
          </a:p>
        </p:txBody>
      </p:sp>
      <p:sp>
        <p:nvSpPr>
          <p:cNvPr id="3" name="İçerik Yer Tutucusu 2"/>
          <p:cNvSpPr>
            <a:spLocks noGrp="1"/>
          </p:cNvSpPr>
          <p:nvPr>
            <p:ph idx="1"/>
          </p:nvPr>
        </p:nvSpPr>
        <p:spPr/>
        <p:txBody>
          <a:bodyPr/>
          <a:lstStyle/>
          <a:p>
            <a:r>
              <a:rPr lang="tr-TR" b="1" dirty="0"/>
              <a:t>4. </a:t>
            </a:r>
            <a:r>
              <a:rPr lang="tr-TR" dirty="0"/>
              <a:t>Alıntıların aktarıldığı eseri, yazarı veya künye bilgilerini göstermek için kullanılır: </a:t>
            </a:r>
          </a:p>
          <a:p>
            <a:r>
              <a:rPr lang="tr-TR" i="1" dirty="0"/>
              <a:t>Cihanın tarihi, vatanı uğrunda senin kadar uğraşan, kanını döken bir millet daha gösteremez. Senin kadar kimse kendi vatanına sahip olmaya hak kazanmamıştır. Bu vatan ya senindir ya kimsenin. </a:t>
            </a:r>
            <a:r>
              <a:rPr lang="tr-TR" dirty="0"/>
              <a:t>(Ahmet Hikmet Müftüoğlu) </a:t>
            </a:r>
          </a:p>
          <a:p>
            <a:r>
              <a:rPr lang="tr-TR" i="1" dirty="0"/>
              <a:t>Bir isim kökü, gerektiğinde çeşitli eklerle fiil kökü durumuna getirilebilir </a:t>
            </a:r>
            <a:r>
              <a:rPr lang="tr-TR" dirty="0"/>
              <a:t>(Zülfikar 1991: 45). </a:t>
            </a:r>
          </a:p>
          <a:p>
            <a:r>
              <a:rPr lang="tr-TR" b="1" dirty="0"/>
              <a:t>5. </a:t>
            </a:r>
            <a:r>
              <a:rPr lang="tr-TR" dirty="0"/>
              <a:t>Alıntılarda, alınmayan kelime veya bölümlerin yerine konulan üç nokta, yay ayraç içine alınabilir. </a:t>
            </a:r>
          </a:p>
          <a:p>
            <a:endParaRPr lang="tr-TR" dirty="0"/>
          </a:p>
        </p:txBody>
      </p:sp>
    </p:spTree>
    <p:extLst>
      <p:ext uri="{BB962C8B-B14F-4D97-AF65-F5344CB8AC3E}">
        <p14:creationId xmlns:p14="http://schemas.microsoft.com/office/powerpoint/2010/main" val="38306326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Yay Ayraç/Parantez ( ) </a:t>
            </a:r>
            <a:endParaRPr lang="tr-TR" dirty="0"/>
          </a:p>
        </p:txBody>
      </p:sp>
      <p:sp>
        <p:nvSpPr>
          <p:cNvPr id="3" name="İçerik Yer Tutucusu 2"/>
          <p:cNvSpPr>
            <a:spLocks noGrp="1"/>
          </p:cNvSpPr>
          <p:nvPr>
            <p:ph idx="1"/>
          </p:nvPr>
        </p:nvSpPr>
        <p:spPr/>
        <p:txBody>
          <a:bodyPr>
            <a:normAutofit fontScale="92500" lnSpcReduction="10000"/>
          </a:bodyPr>
          <a:lstStyle/>
          <a:p>
            <a:r>
              <a:rPr lang="tr-TR" b="1" dirty="0"/>
              <a:t>6. </a:t>
            </a:r>
            <a:r>
              <a:rPr lang="tr-TR" dirty="0"/>
              <a:t>Bir söze alay, kinaye veya küçümseme anlamı kazandırmak için kullanılan ünlem işareti yay ayraç içine alınır: </a:t>
            </a:r>
          </a:p>
          <a:p>
            <a:r>
              <a:rPr lang="tr-TR" i="1" dirty="0"/>
              <a:t>Adam, akıllı (!) olduğunu söylüyor. </a:t>
            </a:r>
            <a:endParaRPr lang="tr-TR" dirty="0"/>
          </a:p>
          <a:p>
            <a:r>
              <a:rPr lang="tr-TR" b="1" dirty="0"/>
              <a:t>7. </a:t>
            </a:r>
            <a:r>
              <a:rPr lang="tr-TR" dirty="0"/>
              <a:t>Bir bilginin şüpheyle karşılandığını veya kesin olmadığını göstermek için kullanılan soru işareti yay ayraç içine alınır: </a:t>
            </a:r>
          </a:p>
          <a:p>
            <a:r>
              <a:rPr lang="tr-TR" i="1" dirty="0"/>
              <a:t>1496 (?) yılında doğan Fuzuli... </a:t>
            </a:r>
            <a:endParaRPr lang="tr-TR" dirty="0"/>
          </a:p>
          <a:p>
            <a:r>
              <a:rPr lang="tr-TR" b="1" dirty="0"/>
              <a:t>8. </a:t>
            </a:r>
            <a:r>
              <a:rPr lang="tr-TR" dirty="0"/>
              <a:t>Bir yazının maddelerini gösteren sayı ve harflerden sonra kapama ayracı konur: </a:t>
            </a:r>
          </a:p>
          <a:p>
            <a:r>
              <a:rPr lang="tr-TR" dirty="0"/>
              <a:t>I) 1) A) a) </a:t>
            </a:r>
          </a:p>
          <a:p>
            <a:r>
              <a:rPr lang="tr-TR" dirty="0"/>
              <a:t>II) 2) B) b) </a:t>
            </a:r>
          </a:p>
          <a:p>
            <a:endParaRPr lang="tr-TR" dirty="0"/>
          </a:p>
        </p:txBody>
      </p:sp>
    </p:spTree>
    <p:extLst>
      <p:ext uri="{BB962C8B-B14F-4D97-AF65-F5344CB8AC3E}">
        <p14:creationId xmlns:p14="http://schemas.microsoft.com/office/powerpoint/2010/main" val="2989009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Nokta ( . )</a:t>
            </a:r>
            <a:endParaRPr lang="tr-TR" dirty="0"/>
          </a:p>
        </p:txBody>
      </p:sp>
      <p:sp>
        <p:nvSpPr>
          <p:cNvPr id="3" name="İçerik Yer Tutucusu 2"/>
          <p:cNvSpPr>
            <a:spLocks noGrp="1"/>
          </p:cNvSpPr>
          <p:nvPr>
            <p:ph idx="1"/>
          </p:nvPr>
        </p:nvSpPr>
        <p:spPr/>
        <p:txBody>
          <a:bodyPr>
            <a:normAutofit/>
          </a:bodyPr>
          <a:lstStyle/>
          <a:p>
            <a:r>
              <a:rPr lang="tr-TR" b="1" dirty="0"/>
              <a:t>5. </a:t>
            </a:r>
            <a:r>
              <a:rPr lang="tr-TR" dirty="0"/>
              <a:t>Bir yazının maddelerini gösteren rakam veya harflerden sonra konur: </a:t>
            </a:r>
          </a:p>
          <a:p>
            <a:r>
              <a:rPr lang="tr-TR" dirty="0"/>
              <a:t>I. 1. A. a. </a:t>
            </a:r>
          </a:p>
          <a:p>
            <a:r>
              <a:rPr lang="tr-TR" dirty="0"/>
              <a:t>II. 2. B. b. </a:t>
            </a:r>
          </a:p>
          <a:p>
            <a:r>
              <a:rPr lang="tr-TR" b="1" dirty="0"/>
              <a:t>6. </a:t>
            </a:r>
            <a:r>
              <a:rPr lang="tr-TR" dirty="0"/>
              <a:t>Tarihlerin yazılışında gün, ay ve yılı gösteren sayıları birbirinden ayırmak için konur: </a:t>
            </a:r>
          </a:p>
          <a:p>
            <a:r>
              <a:rPr lang="tr-TR" i="1" dirty="0"/>
              <a:t>29.5.1453, 29.X.1923 </a:t>
            </a:r>
            <a:r>
              <a:rPr lang="tr-TR" dirty="0"/>
              <a:t>vb. </a:t>
            </a:r>
          </a:p>
          <a:p>
            <a:endParaRPr lang="tr-TR" dirty="0"/>
          </a:p>
        </p:txBody>
      </p:sp>
    </p:spTree>
    <p:extLst>
      <p:ext uri="{BB962C8B-B14F-4D97-AF65-F5344CB8AC3E}">
        <p14:creationId xmlns:p14="http://schemas.microsoft.com/office/powerpoint/2010/main" val="19697740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Köşeli Ayraç/Köşeli Parantez ( [ ] ) </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r>
              <a:rPr lang="tr-TR" b="1" dirty="0"/>
              <a:t>1. </a:t>
            </a:r>
            <a:r>
              <a:rPr lang="tr-TR" dirty="0"/>
              <a:t>Ayraç içinde ayraç kullanılması gereken durumlarda yay ayraçtan önce köşeli ayraç kullanılır: </a:t>
            </a:r>
          </a:p>
          <a:p>
            <a:r>
              <a:rPr lang="tr-TR" i="1" dirty="0"/>
              <a:t>Halikarnas Balıkçısı [Cevat Şakir </a:t>
            </a:r>
            <a:r>
              <a:rPr lang="tr-TR" i="1" dirty="0" err="1"/>
              <a:t>Kabaağaçlı</a:t>
            </a:r>
            <a:r>
              <a:rPr lang="tr-TR" i="1" dirty="0"/>
              <a:t> (1886-1973)] en güzel eserlerini Bodrum’da yazmıştır. </a:t>
            </a:r>
            <a:endParaRPr lang="tr-TR" dirty="0"/>
          </a:p>
          <a:p>
            <a:r>
              <a:rPr lang="tr-TR" b="1" dirty="0"/>
              <a:t>2. </a:t>
            </a:r>
            <a:r>
              <a:rPr lang="tr-TR" dirty="0"/>
              <a:t>Metin aktarmalarında, çevirilerde, alıntılarda çalışmayı yapanın eklediği sözler için kullanılır: </a:t>
            </a:r>
          </a:p>
          <a:p>
            <a:r>
              <a:rPr lang="tr-TR" i="1" dirty="0"/>
              <a:t>“Eldem, Osmanlıda en önemli fark[</a:t>
            </a:r>
            <a:r>
              <a:rPr lang="tr-TR" i="1" dirty="0" err="1"/>
              <a:t>ın</a:t>
            </a:r>
            <a:r>
              <a:rPr lang="tr-TR" i="1" dirty="0"/>
              <a:t>], mezar taşının şeklinde ortaya çık[tığını] söyledikten sonra...” </a:t>
            </a:r>
            <a:endParaRPr lang="tr-TR" dirty="0"/>
          </a:p>
          <a:p>
            <a:r>
              <a:rPr lang="tr-TR" b="1" dirty="0"/>
              <a:t>3. </a:t>
            </a:r>
            <a:r>
              <a:rPr lang="tr-TR" dirty="0"/>
              <a:t>Kaynak olarak verilen kitap veya makalelerin künyelerine ilişkin bazı ayrıntıları göstermek için kullanılır: </a:t>
            </a:r>
          </a:p>
          <a:p>
            <a:r>
              <a:rPr lang="tr-TR" i="1" dirty="0"/>
              <a:t>Reşat Nuri [Güntekin], Çalıkuşu, </a:t>
            </a:r>
            <a:r>
              <a:rPr lang="tr-TR" i="1" dirty="0" err="1"/>
              <a:t>Dersaadet</a:t>
            </a:r>
            <a:r>
              <a:rPr lang="tr-TR" i="1" dirty="0"/>
              <a:t>, 1922. </a:t>
            </a:r>
            <a:r>
              <a:rPr lang="tr-TR" dirty="0"/>
              <a:t>Server Bedi [Peyami Safa] </a:t>
            </a:r>
          </a:p>
          <a:p>
            <a:endParaRPr lang="tr-TR" dirty="0"/>
          </a:p>
        </p:txBody>
      </p:sp>
    </p:spTree>
    <p:extLst>
      <p:ext uri="{BB962C8B-B14F-4D97-AF65-F5344CB8AC3E}">
        <p14:creationId xmlns:p14="http://schemas.microsoft.com/office/powerpoint/2010/main" val="9750764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Kesme İşareti ( ’ ) </a:t>
            </a:r>
            <a:br>
              <a:rPr lang="tr-TR" dirty="0"/>
            </a:br>
            <a:endParaRPr lang="tr-TR" dirty="0"/>
          </a:p>
        </p:txBody>
      </p:sp>
      <p:sp>
        <p:nvSpPr>
          <p:cNvPr id="3" name="İçerik Yer Tutucusu 2"/>
          <p:cNvSpPr>
            <a:spLocks noGrp="1"/>
          </p:cNvSpPr>
          <p:nvPr>
            <p:ph idx="1"/>
          </p:nvPr>
        </p:nvSpPr>
        <p:spPr>
          <a:xfrm>
            <a:off x="838200" y="1562793"/>
            <a:ext cx="10515600" cy="4614170"/>
          </a:xfrm>
        </p:spPr>
        <p:txBody>
          <a:bodyPr>
            <a:normAutofit fontScale="85000" lnSpcReduction="20000"/>
          </a:bodyPr>
          <a:lstStyle/>
          <a:p>
            <a:r>
              <a:rPr lang="tr-TR" b="1" dirty="0"/>
              <a:t>1. </a:t>
            </a:r>
            <a:r>
              <a:rPr lang="tr-TR" dirty="0"/>
              <a:t>Özel adlara getirilen iyelik, durum ve bildirme ekleri kesme işaretiyle ayrılır: </a:t>
            </a:r>
          </a:p>
          <a:p>
            <a:r>
              <a:rPr lang="tr-TR" dirty="0"/>
              <a:t>Bandırma’yı, </a:t>
            </a:r>
            <a:r>
              <a:rPr lang="tr-TR" i="1" dirty="0"/>
              <a:t>Kurtuluş Savaşı’nın, Atatürk’e, Türkiye’de, Fatih Sultan Mehmet’e, Muhibbi’den, Gül Baba’ya, Sultan Ana’nın, Mehmet Emin Yurdakul’dan, Kâzım Karabekir’i, Yunus Emre’yi, Ziya Gökalp’tan, Refik Halit Karay’mış, Ahmet Cevat Emre’dir, Namık Kemal’se, Şinasi’yle, Alman’sınız, Kırgız’ım, Osmanlı Devleti’ndeki, Cebrail’den, Çanakkale Boğazı’nın, Sait Halim Paşa Yalısı’ndan, Resmî </a:t>
            </a:r>
            <a:r>
              <a:rPr lang="tr-TR" i="1" dirty="0" err="1"/>
              <a:t>Gazete’de</a:t>
            </a:r>
            <a:r>
              <a:rPr lang="tr-TR" i="1" dirty="0"/>
              <a:t>, Millî Eğitim Temel Kanunu’na, Telif Hakkı Yayın ve Satış Yönetmeliği’ni, Yükselme Dönemi’nin, Cumhuriyet Dönemi Türk Edebiyatı’na </a:t>
            </a:r>
            <a:r>
              <a:rPr lang="tr-TR" dirty="0"/>
              <a:t>vb. </a:t>
            </a:r>
          </a:p>
          <a:p>
            <a:r>
              <a:rPr lang="tr-TR" i="1" dirty="0"/>
              <a:t>“Onun için Batı’da bunlara birer fonksiyon buluyorlar.” </a:t>
            </a:r>
            <a:r>
              <a:rPr lang="tr-TR" dirty="0"/>
              <a:t>(Burhan Felek)</a:t>
            </a:r>
          </a:p>
          <a:p>
            <a:r>
              <a:rPr lang="tr-TR" dirty="0"/>
              <a:t>Yer bildiren özel isimlerde kısaltmalı söyleyiş söz konusu olduğu zaman ekten önce kesme işareti kullanılır: </a:t>
            </a:r>
            <a:r>
              <a:rPr lang="tr-TR" i="1" dirty="0"/>
              <a:t>Hisar’dan, Boğaz’dan </a:t>
            </a:r>
            <a:r>
              <a:rPr lang="tr-TR" dirty="0"/>
              <a:t>vb. </a:t>
            </a:r>
          </a:p>
          <a:p>
            <a:r>
              <a:rPr lang="tr-TR" dirty="0"/>
              <a:t>Belli bir kanun, tüzük, yönetmelik kastedildiğinde büyük harfle yazılan kanun, tüzük, yönetmelik sözlerinin ek alması durumunda kesme işareti kullanılır: </a:t>
            </a:r>
          </a:p>
          <a:p>
            <a:r>
              <a:rPr lang="tr-TR" i="1" dirty="0"/>
              <a:t>Bu Kanun’un 17. maddesinin c bendi... Yukarıda adı geçen Yönetmelik’in 2’nci maddesine göre... </a:t>
            </a:r>
            <a:r>
              <a:rPr lang="tr-TR" dirty="0"/>
              <a:t>vb. </a:t>
            </a:r>
          </a:p>
          <a:p>
            <a:endParaRPr lang="tr-TR" dirty="0"/>
          </a:p>
        </p:txBody>
      </p:sp>
    </p:spTree>
    <p:extLst>
      <p:ext uri="{BB962C8B-B14F-4D97-AF65-F5344CB8AC3E}">
        <p14:creationId xmlns:p14="http://schemas.microsoft.com/office/powerpoint/2010/main" val="18623819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Kesme İşareti ( ’ )</a:t>
            </a:r>
            <a:endParaRPr lang="tr-TR" dirty="0"/>
          </a:p>
        </p:txBody>
      </p:sp>
      <p:sp>
        <p:nvSpPr>
          <p:cNvPr id="3" name="İçerik Yer Tutucusu 2"/>
          <p:cNvSpPr>
            <a:spLocks noGrp="1"/>
          </p:cNvSpPr>
          <p:nvPr>
            <p:ph idx="1"/>
          </p:nvPr>
        </p:nvSpPr>
        <p:spPr/>
        <p:txBody>
          <a:bodyPr>
            <a:normAutofit fontScale="85000" lnSpcReduction="20000"/>
          </a:bodyPr>
          <a:lstStyle/>
          <a:p>
            <a:r>
              <a:rPr lang="tr-TR" dirty="0"/>
              <a:t>Özel adlar için yay ayraç içinde bir açıklama yapıldığında kesme işareti yay ayraçtan önce kullanılır: </a:t>
            </a:r>
            <a:r>
              <a:rPr lang="tr-TR" i="1" dirty="0"/>
              <a:t>Yunus Emre’nin (1240?-1320), Yakup Kadri’nin (Karaosmanoğlu) </a:t>
            </a:r>
            <a:r>
              <a:rPr lang="tr-TR" dirty="0"/>
              <a:t>vb. </a:t>
            </a:r>
          </a:p>
          <a:p>
            <a:r>
              <a:rPr lang="tr-TR" dirty="0"/>
              <a:t>Ek getirildiğinde Avrupa Birliği kesme işareti ile kullanılır: </a:t>
            </a:r>
            <a:r>
              <a:rPr lang="tr-TR" i="1" dirty="0"/>
              <a:t>Avrupa Birliği’ne üye ülkeler... </a:t>
            </a:r>
            <a:endParaRPr lang="tr-TR" b="1" dirty="0"/>
          </a:p>
          <a:p>
            <a:r>
              <a:rPr lang="tr-TR" b="1" dirty="0"/>
              <a:t>Not: </a:t>
            </a:r>
            <a:r>
              <a:rPr lang="tr-TR" dirty="0"/>
              <a:t>Kurum, kuruluş, kurul, birleşim, oturum ve iş yeri adlarına gelen ekler kesmeyle ayrılmaz: </a:t>
            </a:r>
          </a:p>
          <a:p>
            <a:r>
              <a:rPr lang="tr-TR" i="1" dirty="0"/>
              <a:t>Türkiye Büyük Millet Meclisine, Türk Dil Kurumundan, Bandırma </a:t>
            </a:r>
            <a:r>
              <a:rPr lang="tr-TR" i="1" dirty="0" err="1"/>
              <a:t>Onyedi</a:t>
            </a:r>
            <a:r>
              <a:rPr lang="tr-TR" i="1" dirty="0"/>
              <a:t> Eylül Üniversitesinde, Türkiye Petrolleri Anonim Ortaklığına, Türk Dili ve Edebiyatı Bölümü Başkanlığının; Bakanlar Kurulunun, Danışma Kurulundan, Yürütme Kuruluna; Türkiye Büyük Millet Meclisinin 112’nci Birleşiminin 2’nci Oturumunda; Mavi Köşe Bakkaliyesinden </a:t>
            </a:r>
            <a:r>
              <a:rPr lang="tr-TR" dirty="0"/>
              <a:t>vb. </a:t>
            </a:r>
          </a:p>
          <a:p>
            <a:r>
              <a:rPr lang="tr-TR" b="1" dirty="0"/>
              <a:t>Not: </a:t>
            </a:r>
            <a:r>
              <a:rPr lang="tr-TR" i="1" dirty="0"/>
              <a:t>Başkanlık, Rektörlük </a:t>
            </a:r>
            <a:r>
              <a:rPr lang="tr-TR" dirty="0"/>
              <a:t>vb. sözler ünlüyle başlayan bir ek geldiğinde </a:t>
            </a:r>
            <a:r>
              <a:rPr lang="tr-TR" i="1" dirty="0"/>
              <a:t>Başkanlığa, Rektörlüğe </a:t>
            </a:r>
            <a:r>
              <a:rPr lang="tr-TR" dirty="0"/>
              <a:t>vb. biçimlerde yazılır. </a:t>
            </a:r>
          </a:p>
        </p:txBody>
      </p:sp>
    </p:spTree>
    <p:extLst>
      <p:ext uri="{BB962C8B-B14F-4D97-AF65-F5344CB8AC3E}">
        <p14:creationId xmlns:p14="http://schemas.microsoft.com/office/powerpoint/2010/main" val="31540544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Kesme İşareti ( ’ )</a:t>
            </a:r>
            <a:endParaRPr lang="tr-TR" dirty="0"/>
          </a:p>
        </p:txBody>
      </p:sp>
      <p:sp>
        <p:nvSpPr>
          <p:cNvPr id="3" name="İçerik Yer Tutucusu 2"/>
          <p:cNvSpPr>
            <a:spLocks noGrp="1"/>
          </p:cNvSpPr>
          <p:nvPr>
            <p:ph idx="1"/>
          </p:nvPr>
        </p:nvSpPr>
        <p:spPr/>
        <p:txBody>
          <a:bodyPr>
            <a:normAutofit fontScale="85000" lnSpcReduction="10000"/>
          </a:bodyPr>
          <a:lstStyle/>
          <a:p>
            <a:r>
              <a:rPr lang="tr-TR" b="1" dirty="0"/>
              <a:t>Not: </a:t>
            </a:r>
            <a:r>
              <a:rPr lang="tr-TR" dirty="0"/>
              <a:t>Özel adlara getirilen yapım ekleri, çokluk eki ve bunlardan sonra gelen diğer ekler kesmeyle ayrılmaz: </a:t>
            </a:r>
            <a:r>
              <a:rPr lang="tr-TR" i="1" dirty="0"/>
              <a:t>Türklük, Türkçülük, Türkçe, Müslümanlık, Hristiyanlık, Avrupalı, Avrupalılaşmak, Aydınlı, Konyalı, Bursalı, Ahmetler, Mehmetler, Yakup Kadriler, Türklerin, Türkçenin, Müslümanlıkta, Hollandalıdan, Hristiyanlıktan, Atatürkçülüğün </a:t>
            </a:r>
            <a:r>
              <a:rPr lang="tr-TR" dirty="0"/>
              <a:t>vb. </a:t>
            </a:r>
          </a:p>
          <a:p>
            <a:r>
              <a:rPr lang="tr-TR" b="1" dirty="0"/>
              <a:t>Not: </a:t>
            </a:r>
            <a:r>
              <a:rPr lang="tr-TR" dirty="0"/>
              <a:t>Sonunda </a:t>
            </a:r>
            <a:r>
              <a:rPr lang="tr-TR" i="1" dirty="0"/>
              <a:t>p, ç, t, k </a:t>
            </a:r>
            <a:r>
              <a:rPr lang="tr-TR" dirty="0"/>
              <a:t>ünsüzlerinden biri bulunan </a:t>
            </a:r>
            <a:r>
              <a:rPr lang="tr-TR" i="1" dirty="0"/>
              <a:t>Ahmet, Çelik, Halit, Şahap; Bosna-Hersek; Kerkük, Sinop, Tokat, Zonguldak </a:t>
            </a:r>
            <a:r>
              <a:rPr lang="tr-TR" dirty="0"/>
              <a:t>gibi özel adlara ünlüyle başlayan ek getirildiğinde kesme işaretine rağmen </a:t>
            </a:r>
            <a:r>
              <a:rPr lang="tr-TR" i="1" dirty="0" err="1"/>
              <a:t>Ahmedi</a:t>
            </a:r>
            <a:r>
              <a:rPr lang="tr-TR" i="1" dirty="0"/>
              <a:t>, </a:t>
            </a:r>
            <a:r>
              <a:rPr lang="tr-TR" i="1" dirty="0" err="1"/>
              <a:t>Halidi</a:t>
            </a:r>
            <a:r>
              <a:rPr lang="tr-TR" i="1" dirty="0"/>
              <a:t>, Şahabı; Bosna-</a:t>
            </a:r>
            <a:r>
              <a:rPr lang="tr-TR" i="1" dirty="0" err="1"/>
              <a:t>Herseği</a:t>
            </a:r>
            <a:r>
              <a:rPr lang="tr-TR" i="1" dirty="0"/>
              <a:t>; </a:t>
            </a:r>
            <a:r>
              <a:rPr lang="tr-TR" i="1" dirty="0" err="1"/>
              <a:t>Kerküğü</a:t>
            </a:r>
            <a:r>
              <a:rPr lang="tr-TR" i="1" dirty="0"/>
              <a:t>, </a:t>
            </a:r>
            <a:r>
              <a:rPr lang="tr-TR" i="1" dirty="0" err="1"/>
              <a:t>Sinobu</a:t>
            </a:r>
            <a:r>
              <a:rPr lang="tr-TR" i="1" dirty="0"/>
              <a:t>, Tokadı, </a:t>
            </a:r>
            <a:r>
              <a:rPr lang="tr-TR" i="1" dirty="0" err="1"/>
              <a:t>Zonguldağı</a:t>
            </a:r>
            <a:r>
              <a:rPr lang="tr-TR" i="1" dirty="0"/>
              <a:t> </a:t>
            </a:r>
            <a:r>
              <a:rPr lang="tr-TR" dirty="0"/>
              <a:t>biçiminde son ses yumuşatılarak söylenir. </a:t>
            </a:r>
          </a:p>
          <a:p>
            <a:r>
              <a:rPr lang="tr-TR" b="1" dirty="0"/>
              <a:t>Not: </a:t>
            </a:r>
            <a:r>
              <a:rPr lang="tr-TR" dirty="0"/>
              <a:t>Özel adlar yerine kullanılan </a:t>
            </a:r>
            <a:r>
              <a:rPr lang="tr-TR" i="1" dirty="0"/>
              <a:t>“o” </a:t>
            </a:r>
            <a:r>
              <a:rPr lang="tr-TR" dirty="0"/>
              <a:t>zamiri cümle içinde büyük harfle yazılmaz ve kendisinden sonra gelen ekler kesme işaretiyle ayrılmaz. </a:t>
            </a:r>
          </a:p>
          <a:p>
            <a:r>
              <a:rPr lang="tr-TR" dirty="0"/>
              <a:t>Ömer Seyfettin, Milli Edebiyat Dönemi yazarlarındandır. Edebiyatımızın en önemli eserleri arasında </a:t>
            </a:r>
            <a:r>
              <a:rPr lang="tr-TR" i="1" dirty="0"/>
              <a:t>onun </a:t>
            </a:r>
            <a:r>
              <a:rPr lang="tr-TR" dirty="0"/>
              <a:t>hikâyeleri bulunmaktadır.</a:t>
            </a:r>
          </a:p>
          <a:p>
            <a:endParaRPr lang="tr-TR" dirty="0"/>
          </a:p>
        </p:txBody>
      </p:sp>
    </p:spTree>
    <p:extLst>
      <p:ext uri="{BB962C8B-B14F-4D97-AF65-F5344CB8AC3E}">
        <p14:creationId xmlns:p14="http://schemas.microsoft.com/office/powerpoint/2010/main" val="3424869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Kesme İşareti ( ’ )</a:t>
            </a:r>
            <a:endParaRPr lang="tr-TR" dirty="0"/>
          </a:p>
        </p:txBody>
      </p:sp>
      <p:sp>
        <p:nvSpPr>
          <p:cNvPr id="3" name="İçerik Yer Tutucusu 2"/>
          <p:cNvSpPr>
            <a:spLocks noGrp="1"/>
          </p:cNvSpPr>
          <p:nvPr>
            <p:ph idx="1"/>
          </p:nvPr>
        </p:nvSpPr>
        <p:spPr>
          <a:xfrm>
            <a:off x="838200" y="1604356"/>
            <a:ext cx="10515600" cy="4788131"/>
          </a:xfrm>
        </p:spPr>
        <p:txBody>
          <a:bodyPr>
            <a:normAutofit fontScale="92500" lnSpcReduction="20000"/>
          </a:bodyPr>
          <a:lstStyle/>
          <a:p>
            <a:r>
              <a:rPr lang="tr-TR" b="1" dirty="0"/>
              <a:t>2. </a:t>
            </a:r>
            <a:r>
              <a:rPr lang="tr-TR" dirty="0"/>
              <a:t>Kişi adlarından sonra gelen saygı ve unvan sözlerine getirilen ekleri ayırmak için konur: </a:t>
            </a:r>
          </a:p>
          <a:p>
            <a:r>
              <a:rPr lang="tr-TR" i="1" dirty="0"/>
              <a:t>Nihat Bey’e, Ayşe Hanım’dan, Enver Paşa’ya; Türk Dil Kurumu Başkanı’na </a:t>
            </a:r>
            <a:r>
              <a:rPr lang="tr-TR" dirty="0"/>
              <a:t>vb. </a:t>
            </a:r>
          </a:p>
          <a:p>
            <a:r>
              <a:rPr lang="tr-TR" b="1" dirty="0"/>
              <a:t>3. </a:t>
            </a:r>
            <a:r>
              <a:rPr lang="tr-TR" dirty="0"/>
              <a:t>Kısaltmalara getirilen ekleri ayırmak için konur: </a:t>
            </a:r>
            <a:r>
              <a:rPr lang="tr-TR" i="1" dirty="0"/>
              <a:t>TBMM’nin, TDK’nin, BM’de, Ukrayna’da, TV’ye </a:t>
            </a:r>
            <a:r>
              <a:rPr lang="tr-TR" dirty="0"/>
              <a:t>vb. </a:t>
            </a:r>
          </a:p>
          <a:p>
            <a:r>
              <a:rPr lang="tr-TR" b="1" dirty="0"/>
              <a:t>4. </a:t>
            </a:r>
            <a:r>
              <a:rPr lang="tr-TR" dirty="0"/>
              <a:t>Sayılara getirilen ekleri ayırmak için konur: </a:t>
            </a:r>
            <a:r>
              <a:rPr lang="tr-TR" i="1" dirty="0"/>
              <a:t>1985’te, 8’inci madde, 2’nci kat; 7,65’lik, 9,65’lik, 657’yle </a:t>
            </a:r>
            <a:r>
              <a:rPr lang="tr-TR" dirty="0"/>
              <a:t>vb. </a:t>
            </a:r>
          </a:p>
          <a:p>
            <a:r>
              <a:rPr lang="tr-TR" b="1" dirty="0"/>
              <a:t>5. </a:t>
            </a:r>
            <a:r>
              <a:rPr lang="tr-TR" dirty="0"/>
              <a:t>Belirli bir tarih bildiren ay ve gün adlarına gelen ekleri ayırmak için konur: </a:t>
            </a:r>
          </a:p>
          <a:p>
            <a:r>
              <a:rPr lang="tr-TR" i="1" dirty="0"/>
              <a:t>Sınav başvuruları 15 Mayıs’a kadar devam edecektir. </a:t>
            </a:r>
          </a:p>
          <a:p>
            <a:r>
              <a:rPr lang="tr-TR" i="1" dirty="0"/>
              <a:t>Yabancı Sözlere Karşılıklar Kılavuzu’nun veri tabanının Genel </a:t>
            </a:r>
            <a:r>
              <a:rPr lang="tr-TR" i="1" dirty="0" err="1"/>
              <a:t>Ağ’da</a:t>
            </a:r>
            <a:r>
              <a:rPr lang="tr-TR" i="1" dirty="0"/>
              <a:t> hizmete sunulduğu gün olan 12 Temmuz 2010 Pazartesi’nin TDK için önemi büyüktür. </a:t>
            </a:r>
            <a:endParaRPr lang="tr-TR" dirty="0"/>
          </a:p>
          <a:p>
            <a:endParaRPr lang="tr-TR" dirty="0"/>
          </a:p>
        </p:txBody>
      </p:sp>
    </p:spTree>
    <p:extLst>
      <p:ext uri="{BB962C8B-B14F-4D97-AF65-F5344CB8AC3E}">
        <p14:creationId xmlns:p14="http://schemas.microsoft.com/office/powerpoint/2010/main" val="9988102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Kesme İşareti ( ’ )</a:t>
            </a:r>
            <a:endParaRPr lang="tr-TR" dirty="0"/>
          </a:p>
        </p:txBody>
      </p:sp>
      <p:sp>
        <p:nvSpPr>
          <p:cNvPr id="3" name="İçerik Yer Tutucusu 2"/>
          <p:cNvSpPr>
            <a:spLocks noGrp="1"/>
          </p:cNvSpPr>
          <p:nvPr>
            <p:ph idx="1"/>
          </p:nvPr>
        </p:nvSpPr>
        <p:spPr/>
        <p:txBody>
          <a:bodyPr>
            <a:normAutofit lnSpcReduction="10000"/>
          </a:bodyPr>
          <a:lstStyle/>
          <a:p>
            <a:r>
              <a:rPr lang="tr-TR" b="1" dirty="0"/>
              <a:t>6. </a:t>
            </a:r>
            <a:r>
              <a:rPr lang="tr-TR" dirty="0"/>
              <a:t>Seslerin ölçü ve söyleyiş gereği düştüğünü göstermek için kullanılır: </a:t>
            </a:r>
          </a:p>
          <a:p>
            <a:r>
              <a:rPr lang="tr-TR" i="1" dirty="0"/>
              <a:t>Bir ok attım karlı dağın ardına </a:t>
            </a:r>
            <a:endParaRPr lang="tr-TR" dirty="0"/>
          </a:p>
          <a:p>
            <a:r>
              <a:rPr lang="tr-TR" i="1" dirty="0"/>
              <a:t>Düştü </a:t>
            </a:r>
            <a:r>
              <a:rPr lang="tr-TR" i="1" dirty="0" err="1"/>
              <a:t>m’ola</a:t>
            </a:r>
            <a:r>
              <a:rPr lang="tr-TR" i="1" dirty="0"/>
              <a:t> sevdiğimin yurduna </a:t>
            </a:r>
            <a:endParaRPr lang="tr-TR" dirty="0"/>
          </a:p>
          <a:p>
            <a:r>
              <a:rPr lang="tr-TR" i="1" dirty="0"/>
              <a:t>İl yanmazken ben yanarım derdine </a:t>
            </a:r>
            <a:endParaRPr lang="tr-TR" dirty="0"/>
          </a:p>
          <a:p>
            <a:r>
              <a:rPr lang="tr-TR" i="1" dirty="0"/>
              <a:t>Engel aramızı açtı </a:t>
            </a:r>
            <a:r>
              <a:rPr lang="tr-TR" i="1" dirty="0" err="1"/>
              <a:t>n’eyleyim</a:t>
            </a:r>
            <a:r>
              <a:rPr lang="tr-TR" i="1" dirty="0"/>
              <a:t> </a:t>
            </a:r>
            <a:r>
              <a:rPr lang="tr-TR" dirty="0"/>
              <a:t>(Karacaoğlan) </a:t>
            </a:r>
          </a:p>
          <a:p>
            <a:r>
              <a:rPr lang="tr-TR" i="1" dirty="0"/>
              <a:t>Güzelliğin on </a:t>
            </a:r>
            <a:r>
              <a:rPr lang="tr-TR" i="1" dirty="0" err="1"/>
              <a:t>par’etmez</a:t>
            </a:r>
            <a:r>
              <a:rPr lang="tr-TR" i="1" dirty="0"/>
              <a:t> </a:t>
            </a:r>
            <a:endParaRPr lang="tr-TR" dirty="0"/>
          </a:p>
          <a:p>
            <a:r>
              <a:rPr lang="tr-TR" i="1" dirty="0"/>
              <a:t>Bu bendeki aşk olmasa </a:t>
            </a:r>
            <a:r>
              <a:rPr lang="tr-TR" dirty="0"/>
              <a:t>(Âşık Veysel) </a:t>
            </a:r>
          </a:p>
          <a:p>
            <a:r>
              <a:rPr lang="tr-TR" b="1" dirty="0"/>
              <a:t>7. </a:t>
            </a:r>
            <a:r>
              <a:rPr lang="tr-TR" dirty="0"/>
              <a:t>Bir ek veya harften sonra gelen ekleri ayırmak için konur: </a:t>
            </a:r>
            <a:r>
              <a:rPr lang="tr-TR" i="1" dirty="0"/>
              <a:t>a’dan z’ye kadar, Türkçede -</a:t>
            </a:r>
            <a:r>
              <a:rPr lang="tr-TR" i="1" dirty="0" err="1"/>
              <a:t>lık’la</a:t>
            </a:r>
            <a:r>
              <a:rPr lang="tr-TR" i="1" dirty="0"/>
              <a:t> yapılmış sözler. </a:t>
            </a:r>
            <a:endParaRPr lang="tr-TR" dirty="0"/>
          </a:p>
          <a:p>
            <a:endParaRPr lang="tr-TR" dirty="0"/>
          </a:p>
        </p:txBody>
      </p:sp>
    </p:spTree>
    <p:extLst>
      <p:ext uri="{BB962C8B-B14F-4D97-AF65-F5344CB8AC3E}">
        <p14:creationId xmlns:p14="http://schemas.microsoft.com/office/powerpoint/2010/main" val="11718666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KATILIMINIZ İÇİN TEŞEKKÜRLER!</a:t>
            </a:r>
          </a:p>
        </p:txBody>
      </p:sp>
    </p:spTree>
    <p:extLst>
      <p:ext uri="{BB962C8B-B14F-4D97-AF65-F5344CB8AC3E}">
        <p14:creationId xmlns:p14="http://schemas.microsoft.com/office/powerpoint/2010/main" val="1559183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Nokta ( . )</a:t>
            </a:r>
            <a:endParaRPr lang="tr-TR" dirty="0"/>
          </a:p>
        </p:txBody>
      </p:sp>
      <p:sp>
        <p:nvSpPr>
          <p:cNvPr id="3" name="İçerik Yer Tutucusu 2"/>
          <p:cNvSpPr>
            <a:spLocks noGrp="1"/>
          </p:cNvSpPr>
          <p:nvPr>
            <p:ph idx="1"/>
          </p:nvPr>
        </p:nvSpPr>
        <p:spPr/>
        <p:txBody>
          <a:bodyPr/>
          <a:lstStyle/>
          <a:p>
            <a:r>
              <a:rPr lang="tr-TR" b="1" dirty="0"/>
              <a:t>Not: </a:t>
            </a:r>
            <a:r>
              <a:rPr lang="tr-TR" dirty="0"/>
              <a:t>Tarihlerde ay adları yazıyla da yazılabilir. Bu durumda ay adlarından önce ve sonra nokta kullanılmaz: </a:t>
            </a:r>
          </a:p>
          <a:p>
            <a:r>
              <a:rPr lang="tr-TR" i="1" dirty="0"/>
              <a:t>29 Mayıs 1453, 29 Ekim 1923 </a:t>
            </a:r>
            <a:r>
              <a:rPr lang="tr-TR" dirty="0"/>
              <a:t>vb. </a:t>
            </a:r>
          </a:p>
          <a:p>
            <a:r>
              <a:rPr lang="tr-TR" b="1" dirty="0"/>
              <a:t>7. </a:t>
            </a:r>
            <a:r>
              <a:rPr lang="tr-TR" dirty="0"/>
              <a:t>Saat ve dakika gösteren sayıları birbirinden ayırmak için konur: </a:t>
            </a:r>
          </a:p>
          <a:p>
            <a:r>
              <a:rPr lang="tr-TR" i="1" dirty="0" err="1"/>
              <a:t>Edincik’e</a:t>
            </a:r>
            <a:r>
              <a:rPr lang="tr-TR" i="1" dirty="0"/>
              <a:t> gidecek otobüs 09.15’te kalktı. </a:t>
            </a:r>
          </a:p>
          <a:p>
            <a:r>
              <a:rPr lang="tr-TR" i="1" dirty="0"/>
              <a:t>Üniversitedeki dersimiz saat 14.00’te başlayacak. </a:t>
            </a:r>
            <a:endParaRPr lang="tr-TR" dirty="0"/>
          </a:p>
          <a:p>
            <a:r>
              <a:rPr lang="tr-TR" b="1" dirty="0"/>
              <a:t>8. </a:t>
            </a:r>
            <a:r>
              <a:rPr lang="tr-TR" dirty="0"/>
              <a:t>Kitap, dergi vb.nin künyelerinin sonuna konur: </a:t>
            </a:r>
          </a:p>
          <a:p>
            <a:r>
              <a:rPr lang="tr-TR" dirty="0"/>
              <a:t>Agâh Sırrı Levend, </a:t>
            </a:r>
            <a:r>
              <a:rPr lang="tr-TR" i="1" dirty="0"/>
              <a:t>Türk Dilinde Gelişme ve Sadeleşme Evreleri, </a:t>
            </a:r>
            <a:r>
              <a:rPr lang="tr-TR" dirty="0"/>
              <a:t>TDK Yayınları, Ankara, 1960. </a:t>
            </a:r>
          </a:p>
          <a:p>
            <a:endParaRPr lang="tr-TR" dirty="0"/>
          </a:p>
        </p:txBody>
      </p:sp>
    </p:spTree>
    <p:extLst>
      <p:ext uri="{BB962C8B-B14F-4D97-AF65-F5344CB8AC3E}">
        <p14:creationId xmlns:p14="http://schemas.microsoft.com/office/powerpoint/2010/main" val="1146061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Nokta ( . ) </a:t>
            </a:r>
            <a:br>
              <a:rPr lang="tr-TR" dirty="0"/>
            </a:br>
            <a:endParaRPr lang="tr-TR" dirty="0"/>
          </a:p>
        </p:txBody>
      </p:sp>
      <p:sp>
        <p:nvSpPr>
          <p:cNvPr id="3" name="İçerik Yer Tutucusu 2"/>
          <p:cNvSpPr>
            <a:spLocks noGrp="1"/>
          </p:cNvSpPr>
          <p:nvPr>
            <p:ph idx="1"/>
          </p:nvPr>
        </p:nvSpPr>
        <p:spPr/>
        <p:txBody>
          <a:bodyPr>
            <a:normAutofit/>
          </a:bodyPr>
          <a:lstStyle/>
          <a:p>
            <a:r>
              <a:rPr lang="tr-TR" b="1" dirty="0"/>
              <a:t>9. </a:t>
            </a:r>
            <a:r>
              <a:rPr lang="tr-TR" dirty="0"/>
              <a:t>Dört ve dörtten çok rakamlı sayılar sondan sayılmak üzere üçlü gruplara ayrılarak yazılır ve araya nokta konur: </a:t>
            </a:r>
          </a:p>
          <a:p>
            <a:r>
              <a:rPr lang="tr-TR" i="1" dirty="0"/>
              <a:t>1.000, 326.197, 49.750.812 </a:t>
            </a:r>
            <a:r>
              <a:rPr lang="tr-TR" dirty="0"/>
              <a:t>vb. </a:t>
            </a:r>
          </a:p>
          <a:p>
            <a:r>
              <a:rPr lang="tr-TR" b="1" dirty="0"/>
              <a:t>10. </a:t>
            </a:r>
            <a:r>
              <a:rPr lang="tr-TR" dirty="0"/>
              <a:t>Genel Ağ adreslerinde kullanılır: </a:t>
            </a:r>
          </a:p>
          <a:p>
            <a:r>
              <a:rPr lang="tr-TR" i="1" dirty="0">
                <a:hlinkClick r:id="rId2"/>
              </a:rPr>
              <a:t>https://www.bandirma.edu.tr/</a:t>
            </a:r>
            <a:endParaRPr lang="tr-TR" i="1" dirty="0"/>
          </a:p>
          <a:p>
            <a:r>
              <a:rPr lang="tr-TR" b="1" dirty="0"/>
              <a:t>11. </a:t>
            </a:r>
            <a:r>
              <a:rPr lang="tr-TR" dirty="0"/>
              <a:t>Matematikte çarpma işareti yerine kullanılır: </a:t>
            </a:r>
          </a:p>
          <a:p>
            <a:r>
              <a:rPr lang="tr-TR" i="1" dirty="0"/>
              <a:t>4.5=20, 12.6=72 </a:t>
            </a:r>
            <a:r>
              <a:rPr lang="tr-TR" dirty="0"/>
              <a:t>vb. </a:t>
            </a:r>
          </a:p>
          <a:p>
            <a:endParaRPr lang="tr-TR" dirty="0"/>
          </a:p>
        </p:txBody>
      </p:sp>
    </p:spTree>
    <p:extLst>
      <p:ext uri="{BB962C8B-B14F-4D97-AF65-F5344CB8AC3E}">
        <p14:creationId xmlns:p14="http://schemas.microsoft.com/office/powerpoint/2010/main" val="2295049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Virgül ( , ) </a:t>
            </a:r>
            <a:br>
              <a:rPr lang="tr-TR" dirty="0"/>
            </a:br>
            <a:endParaRPr lang="tr-TR" dirty="0"/>
          </a:p>
        </p:txBody>
      </p:sp>
      <p:sp>
        <p:nvSpPr>
          <p:cNvPr id="3" name="İçerik Yer Tutucusu 2"/>
          <p:cNvSpPr>
            <a:spLocks noGrp="1"/>
          </p:cNvSpPr>
          <p:nvPr>
            <p:ph idx="1"/>
          </p:nvPr>
        </p:nvSpPr>
        <p:spPr/>
        <p:txBody>
          <a:bodyPr>
            <a:normAutofit/>
          </a:bodyPr>
          <a:lstStyle/>
          <a:p>
            <a:r>
              <a:rPr lang="tr-TR" b="1" dirty="0"/>
              <a:t>1. </a:t>
            </a:r>
            <a:r>
              <a:rPr lang="tr-TR" dirty="0"/>
              <a:t>Birbiri ardınca sıralanan eş görevli kelime ve kelime gruplarının arasına konur: </a:t>
            </a:r>
          </a:p>
          <a:p>
            <a:r>
              <a:rPr lang="tr-TR" i="1" dirty="0"/>
              <a:t>Fırtınadan, soğuktan, karanlıktan ve biraz da korkudan sonra bu sıcak, aydınlık ve sevimli odanın havasında erir gibi oldum. </a:t>
            </a:r>
            <a:r>
              <a:rPr lang="tr-TR" dirty="0"/>
              <a:t>(Halide Edip Adıvar) </a:t>
            </a:r>
          </a:p>
          <a:p>
            <a:r>
              <a:rPr lang="tr-TR" i="1" dirty="0"/>
              <a:t>Sessiz dereler, solgun ağaçlar, sarı güller </a:t>
            </a:r>
            <a:endParaRPr lang="tr-TR" dirty="0"/>
          </a:p>
          <a:p>
            <a:r>
              <a:rPr lang="tr-TR" i="1" dirty="0"/>
              <a:t>Dillenmiş ağızlarda tutuk dilli gönüller </a:t>
            </a:r>
            <a:r>
              <a:rPr lang="tr-TR" dirty="0"/>
              <a:t>(Faruk Nafiz Çamlıbel) </a:t>
            </a:r>
          </a:p>
          <a:p>
            <a:r>
              <a:rPr lang="tr-TR" b="1" dirty="0"/>
              <a:t>2. </a:t>
            </a:r>
            <a:r>
              <a:rPr lang="tr-TR" dirty="0"/>
              <a:t>Sıralı cümleleri birbirinden ayırmak için konur: </a:t>
            </a:r>
          </a:p>
          <a:p>
            <a:r>
              <a:rPr lang="tr-TR" i="1" dirty="0"/>
              <a:t>Umduk, bekledik, düşündük. </a:t>
            </a:r>
            <a:r>
              <a:rPr lang="tr-TR" dirty="0"/>
              <a:t>(Yakup Kadri Karaosmanoğlu) </a:t>
            </a:r>
          </a:p>
          <a:p>
            <a:endParaRPr lang="tr-TR" dirty="0"/>
          </a:p>
        </p:txBody>
      </p:sp>
    </p:spTree>
    <p:extLst>
      <p:ext uri="{BB962C8B-B14F-4D97-AF65-F5344CB8AC3E}">
        <p14:creationId xmlns:p14="http://schemas.microsoft.com/office/powerpoint/2010/main" val="1068425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Virgül ( , )</a:t>
            </a:r>
            <a:endParaRPr lang="tr-TR" dirty="0"/>
          </a:p>
        </p:txBody>
      </p:sp>
      <p:sp>
        <p:nvSpPr>
          <p:cNvPr id="3" name="İçerik Yer Tutucusu 2"/>
          <p:cNvSpPr>
            <a:spLocks noGrp="1"/>
          </p:cNvSpPr>
          <p:nvPr>
            <p:ph idx="1"/>
          </p:nvPr>
        </p:nvSpPr>
        <p:spPr/>
        <p:txBody>
          <a:bodyPr/>
          <a:lstStyle/>
          <a:p>
            <a:r>
              <a:rPr lang="tr-TR" b="1" dirty="0"/>
              <a:t>3. </a:t>
            </a:r>
            <a:r>
              <a:rPr lang="tr-TR" dirty="0"/>
              <a:t>Uzun cümlelerde yüklemden uzak düşmüş olan özneyi belirtmek için konur: </a:t>
            </a:r>
          </a:p>
          <a:p>
            <a:r>
              <a:rPr lang="tr-TR" b="1" i="1" dirty="0"/>
              <a:t>Saniye Hanımefendi, </a:t>
            </a:r>
            <a:r>
              <a:rPr lang="tr-TR" i="1" dirty="0"/>
              <a:t>merdivenlerde oğlunun ayak seslerini duyar duymaz hasretlisini karşılamaya atılan bir genç kadın gibi koltuğundan fırlamış ve ona kapıyı kendi eliyle açmaya </a:t>
            </a:r>
            <a:r>
              <a:rPr lang="tr-TR" b="1" i="1" dirty="0"/>
              <a:t>gelmişti</a:t>
            </a:r>
            <a:r>
              <a:rPr lang="tr-TR" i="1" dirty="0"/>
              <a:t>. </a:t>
            </a:r>
            <a:r>
              <a:rPr lang="tr-TR" dirty="0"/>
              <a:t>(Yakup Kadri Karaosmanoğlu) </a:t>
            </a:r>
          </a:p>
          <a:p>
            <a:r>
              <a:rPr lang="tr-TR" b="1" dirty="0"/>
              <a:t>4. </a:t>
            </a:r>
            <a:r>
              <a:rPr lang="tr-TR" dirty="0"/>
              <a:t>Cümle içinde ara sözleri veya ara cümleleri ayırmak için ara sözlerin veya ara cümlelerin başına ve sonuna konur: </a:t>
            </a:r>
          </a:p>
          <a:p>
            <a:r>
              <a:rPr lang="tr-TR" i="1" dirty="0"/>
              <a:t>Şimdi, efendiler, müsaade buyurursanız, size bir sual sorayım. </a:t>
            </a:r>
            <a:r>
              <a:rPr lang="tr-TR" dirty="0"/>
              <a:t>(Atatürk) </a:t>
            </a:r>
            <a:endParaRPr lang="tr-TR" b="1" dirty="0"/>
          </a:p>
          <a:p>
            <a:endParaRPr lang="tr-TR" dirty="0"/>
          </a:p>
        </p:txBody>
      </p:sp>
    </p:spTree>
    <p:extLst>
      <p:ext uri="{BB962C8B-B14F-4D97-AF65-F5344CB8AC3E}">
        <p14:creationId xmlns:p14="http://schemas.microsoft.com/office/powerpoint/2010/main" val="2581780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Virgül ( , )</a:t>
            </a:r>
            <a:endParaRPr lang="tr-TR" dirty="0"/>
          </a:p>
        </p:txBody>
      </p:sp>
      <p:sp>
        <p:nvSpPr>
          <p:cNvPr id="3" name="İçerik Yer Tutucusu 2"/>
          <p:cNvSpPr>
            <a:spLocks noGrp="1"/>
          </p:cNvSpPr>
          <p:nvPr>
            <p:ph idx="1"/>
          </p:nvPr>
        </p:nvSpPr>
        <p:spPr/>
        <p:txBody>
          <a:bodyPr>
            <a:normAutofit/>
          </a:bodyPr>
          <a:lstStyle/>
          <a:p>
            <a:r>
              <a:rPr lang="tr-TR" b="1" dirty="0"/>
              <a:t>5. </a:t>
            </a:r>
            <a:r>
              <a:rPr lang="tr-TR" dirty="0"/>
              <a:t>Anlama güç kazandırmak için tekrarlanan kelimeler arasına konur:</a:t>
            </a:r>
          </a:p>
          <a:p>
            <a:r>
              <a:rPr lang="tr-TR" dirty="0"/>
              <a:t> </a:t>
            </a:r>
          </a:p>
          <a:p>
            <a:r>
              <a:rPr lang="tr-TR" i="1" dirty="0"/>
              <a:t>Akşam, yine akşam, yine akşam, </a:t>
            </a:r>
            <a:endParaRPr lang="tr-TR" dirty="0"/>
          </a:p>
          <a:p>
            <a:r>
              <a:rPr lang="tr-TR" i="1" dirty="0"/>
              <a:t>Göllerde bu dem bir kamış olsam! </a:t>
            </a:r>
            <a:r>
              <a:rPr lang="tr-TR" dirty="0"/>
              <a:t>(Ahmet Haşim) </a:t>
            </a:r>
          </a:p>
          <a:p>
            <a:endParaRPr lang="tr-TR" dirty="0"/>
          </a:p>
          <a:p>
            <a:r>
              <a:rPr lang="tr-TR" b="1" dirty="0"/>
              <a:t>6. </a:t>
            </a:r>
            <a:r>
              <a:rPr lang="tr-TR" dirty="0"/>
              <a:t>Tırnak içinde olmayan alıntı cümlelerinden sonra konur: </a:t>
            </a:r>
          </a:p>
          <a:p>
            <a:r>
              <a:rPr lang="tr-TR" i="1" dirty="0"/>
              <a:t>Bandırma’ya yarın gideceğim, dedi. </a:t>
            </a:r>
            <a:endParaRPr lang="tr-TR" dirty="0"/>
          </a:p>
        </p:txBody>
      </p:sp>
    </p:spTree>
    <p:extLst>
      <p:ext uri="{BB962C8B-B14F-4D97-AF65-F5344CB8AC3E}">
        <p14:creationId xmlns:p14="http://schemas.microsoft.com/office/powerpoint/2010/main" val="428843970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360</TotalTime>
  <Words>4542</Words>
  <Application>Microsoft Office PowerPoint</Application>
  <PresentationFormat>Geniş ekran</PresentationFormat>
  <Paragraphs>358</Paragraphs>
  <Slides>46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46</vt:i4>
      </vt:variant>
    </vt:vector>
  </HeadingPairs>
  <TitlesOfParts>
    <vt:vector size="50" baseType="lpstr">
      <vt:lpstr>Arial</vt:lpstr>
      <vt:lpstr>Calibri</vt:lpstr>
      <vt:lpstr>Calibri Light</vt:lpstr>
      <vt:lpstr>Office Teması</vt:lpstr>
      <vt:lpstr>NOKTALAMA İŞARETLERİ  </vt:lpstr>
      <vt:lpstr>Nokta ( . )  </vt:lpstr>
      <vt:lpstr>Nokta ( . )</vt:lpstr>
      <vt:lpstr>Nokta ( . )</vt:lpstr>
      <vt:lpstr>Nokta ( . )</vt:lpstr>
      <vt:lpstr>Nokta ( . )  </vt:lpstr>
      <vt:lpstr>Virgül ( , )  </vt:lpstr>
      <vt:lpstr>Virgül ( , )</vt:lpstr>
      <vt:lpstr>Virgül ( , )</vt:lpstr>
      <vt:lpstr>Virgül ( , )</vt:lpstr>
      <vt:lpstr>Virgül ( , )</vt:lpstr>
      <vt:lpstr>Virgül ( , )</vt:lpstr>
      <vt:lpstr>Virgül ( , )</vt:lpstr>
      <vt:lpstr>Virgül ( , )</vt:lpstr>
      <vt:lpstr>Virgül ( , )</vt:lpstr>
      <vt:lpstr>Noktalı Virgül ( ; )  </vt:lpstr>
      <vt:lpstr>İki Nokta (: )  </vt:lpstr>
      <vt:lpstr>İki Nokta (: )</vt:lpstr>
      <vt:lpstr>Üç Nokta ( ... ) </vt:lpstr>
      <vt:lpstr>Üç Nokta ( ... ) </vt:lpstr>
      <vt:lpstr>Üç Nokta ( ... ) </vt:lpstr>
      <vt:lpstr>Soru İşareti ( ? ) </vt:lpstr>
      <vt:lpstr>Soru İşareti ( ? ) </vt:lpstr>
      <vt:lpstr>Ünlem İşareti ( ! ) </vt:lpstr>
      <vt:lpstr>Ünlem İşareti ( ! ) </vt:lpstr>
      <vt:lpstr>Kısa Çizgi ( - ) </vt:lpstr>
      <vt:lpstr>Kısa Çizgi ( - ) </vt:lpstr>
      <vt:lpstr>Kısa Çizgi ( - ) </vt:lpstr>
      <vt:lpstr>Uzun Çizgi (Konuşma Çizgisi) (—)  </vt:lpstr>
      <vt:lpstr>Eğik Çizgi ( / ) </vt:lpstr>
      <vt:lpstr>Eğik Çizgi ( / ) </vt:lpstr>
      <vt:lpstr>Tırnak İşareti ( “ ” ) </vt:lpstr>
      <vt:lpstr>Tırnak İşareti ( “ ” ) </vt:lpstr>
      <vt:lpstr>Tırnak İşareti ( “ ” ) </vt:lpstr>
      <vt:lpstr>Tek Tırnak İşareti ( ‘ ’ )  </vt:lpstr>
      <vt:lpstr>Denden İşareti (")  </vt:lpstr>
      <vt:lpstr>Yay Ayraç/Parantez ( ) </vt:lpstr>
      <vt:lpstr>Yay Ayraç/Parantez ( ) </vt:lpstr>
      <vt:lpstr>Yay Ayraç/Parantez ( ) </vt:lpstr>
      <vt:lpstr>Köşeli Ayraç/Köşeli Parantez ( [ ] )  </vt:lpstr>
      <vt:lpstr>Kesme İşareti ( ’ )  </vt:lpstr>
      <vt:lpstr>Kesme İşareti ( ’ )</vt:lpstr>
      <vt:lpstr>Kesme İşareti ( ’ )</vt:lpstr>
      <vt:lpstr>Kesme İşareti ( ’ )</vt:lpstr>
      <vt:lpstr>Kesme İşareti ( ’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NOKTALAMA İŞARETLERİ</dc:title>
  <dc:creator>OĞUZ  DÜZGÜN</dc:creator>
  <cp:lastModifiedBy>BANÜ</cp:lastModifiedBy>
  <cp:revision>59</cp:revision>
  <dcterms:created xsi:type="dcterms:W3CDTF">2022-04-19T13:30:17Z</dcterms:created>
  <dcterms:modified xsi:type="dcterms:W3CDTF">2022-04-20T13:40:33Z</dcterms:modified>
</cp:coreProperties>
</file>