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5934" y="326383"/>
            <a:ext cx="4525010" cy="999109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ctr" marL="744220" marR="523240">
              <a:lnSpc>
                <a:spcPts val="1080"/>
              </a:lnSpc>
              <a:spcBef>
                <a:spcPts val="254"/>
              </a:spcBef>
            </a:pPr>
            <a:r>
              <a:rPr dirty="0" sz="1000" spc="-50" b="1">
                <a:latin typeface="Times New Roman"/>
                <a:cs typeface="Times New Roman"/>
              </a:rPr>
              <a:t>BANDIRMA </a:t>
            </a:r>
            <a:r>
              <a:rPr dirty="0" sz="1000" spc="-70" b="1">
                <a:latin typeface="Times New Roman"/>
                <a:cs typeface="Times New Roman"/>
              </a:rPr>
              <a:t>ONYEDİ </a:t>
            </a:r>
            <a:r>
              <a:rPr dirty="0" sz="1000" spc="-75" b="1">
                <a:latin typeface="Times New Roman"/>
                <a:cs typeface="Times New Roman"/>
              </a:rPr>
              <a:t>EYLÜL </a:t>
            </a:r>
            <a:r>
              <a:rPr dirty="0" sz="1000" spc="-65" b="1">
                <a:latin typeface="Times New Roman"/>
                <a:cs typeface="Times New Roman"/>
              </a:rPr>
              <a:t>ÜNİVERSİTESİ </a:t>
            </a:r>
            <a:r>
              <a:rPr dirty="0" sz="1000" spc="-60" b="1">
                <a:latin typeface="Times New Roman"/>
                <a:cs typeface="Times New Roman"/>
              </a:rPr>
              <a:t>ÖN LİSANS </a:t>
            </a:r>
            <a:r>
              <a:rPr dirty="0" sz="1000" spc="-90" b="1">
                <a:latin typeface="Times New Roman"/>
                <a:cs typeface="Times New Roman"/>
              </a:rPr>
              <a:t>VE  </a:t>
            </a:r>
            <a:r>
              <a:rPr dirty="0" sz="1000" spc="-60" b="1">
                <a:latin typeface="Times New Roman"/>
                <a:cs typeface="Times New Roman"/>
              </a:rPr>
              <a:t>LİSANS </a:t>
            </a:r>
            <a:r>
              <a:rPr dirty="0" sz="1000" spc="-65" b="1">
                <a:latin typeface="Times New Roman"/>
                <a:cs typeface="Times New Roman"/>
              </a:rPr>
              <a:t>EĞİTİM-ÖĞRETİM </a:t>
            </a:r>
            <a:r>
              <a:rPr dirty="0" sz="1000" spc="-90" b="1">
                <a:latin typeface="Times New Roman"/>
                <a:cs typeface="Times New Roman"/>
              </a:rPr>
              <a:t>VE </a:t>
            </a:r>
            <a:r>
              <a:rPr dirty="0" sz="1000" spc="-60" b="1">
                <a:latin typeface="Times New Roman"/>
                <a:cs typeface="Times New Roman"/>
              </a:rPr>
              <a:t>SINAV</a:t>
            </a:r>
            <a:r>
              <a:rPr dirty="0" sz="1000" spc="-105" b="1">
                <a:latin typeface="Times New Roman"/>
                <a:cs typeface="Times New Roman"/>
              </a:rPr>
              <a:t> </a:t>
            </a:r>
            <a:r>
              <a:rPr dirty="0" sz="1000" spc="-70" b="1">
                <a:latin typeface="Times New Roman"/>
                <a:cs typeface="Times New Roman"/>
              </a:rPr>
              <a:t>YÖNETMELİĞİ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Times New Roman"/>
              <a:cs typeface="Times New Roman"/>
            </a:endParaRPr>
          </a:p>
          <a:p>
            <a:pPr algn="ctr" marL="207010">
              <a:lnSpc>
                <a:spcPts val="1140"/>
              </a:lnSpc>
            </a:pPr>
            <a:r>
              <a:rPr dirty="0" sz="1000" spc="-45" b="1">
                <a:latin typeface="Times New Roman"/>
                <a:cs typeface="Times New Roman"/>
              </a:rPr>
              <a:t>BİRİNCİ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BÖLÜM</a:t>
            </a:r>
            <a:endParaRPr sz="1000">
              <a:latin typeface="Times New Roman"/>
              <a:cs typeface="Times New Roman"/>
            </a:endParaRPr>
          </a:p>
          <a:p>
            <a:pPr algn="ctr" marL="217170">
              <a:lnSpc>
                <a:spcPts val="1080"/>
              </a:lnSpc>
            </a:pPr>
            <a:r>
              <a:rPr dirty="0" sz="1000" spc="-65" b="1">
                <a:latin typeface="Times New Roman"/>
                <a:cs typeface="Times New Roman"/>
              </a:rPr>
              <a:t>Amaç, </a:t>
            </a:r>
            <a:r>
              <a:rPr dirty="0" sz="1000" spc="-60" b="1">
                <a:latin typeface="Times New Roman"/>
                <a:cs typeface="Times New Roman"/>
              </a:rPr>
              <a:t>Kapsam, </a:t>
            </a:r>
            <a:r>
              <a:rPr dirty="0" sz="1000" spc="-75" b="1">
                <a:latin typeface="Times New Roman"/>
                <a:cs typeface="Times New Roman"/>
              </a:rPr>
              <a:t>Dayanak </a:t>
            </a:r>
            <a:r>
              <a:rPr dirty="0" sz="1000" spc="-30" b="1">
                <a:latin typeface="Times New Roman"/>
                <a:cs typeface="Times New Roman"/>
              </a:rPr>
              <a:t>ve</a:t>
            </a:r>
            <a:r>
              <a:rPr dirty="0" sz="1000" spc="90" b="1">
                <a:latin typeface="Times New Roman"/>
                <a:cs typeface="Times New Roman"/>
              </a:rPr>
              <a:t> </a:t>
            </a:r>
            <a:r>
              <a:rPr dirty="0" sz="1000" spc="-70" b="1">
                <a:latin typeface="Times New Roman"/>
                <a:cs typeface="Times New Roman"/>
              </a:rPr>
              <a:t>Tanımlar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080"/>
              </a:lnSpc>
            </a:pPr>
            <a:r>
              <a:rPr dirty="0" sz="1000" spc="-75" b="1">
                <a:latin typeface="Times New Roman"/>
                <a:cs typeface="Times New Roman"/>
              </a:rPr>
              <a:t>Amaç</a:t>
            </a:r>
            <a:endParaRPr sz="1000">
              <a:latin typeface="Times New Roman"/>
              <a:cs typeface="Times New Roman"/>
            </a:endParaRPr>
          </a:p>
          <a:p>
            <a:pPr algn="just" marL="50800" marR="99695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1 </a:t>
            </a:r>
            <a:r>
              <a:rPr dirty="0" sz="1000" spc="-30" b="1">
                <a:latin typeface="Times New Roman"/>
                <a:cs typeface="Times New Roman"/>
              </a:rPr>
              <a:t>–</a:t>
            </a:r>
            <a:r>
              <a:rPr dirty="0" sz="1000" spc="-30">
                <a:latin typeface="Times New Roman"/>
                <a:cs typeface="Times New Roman"/>
              </a:rPr>
              <a:t>(1)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70">
                <a:latin typeface="Times New Roman"/>
                <a:cs typeface="Times New Roman"/>
              </a:rPr>
              <a:t>Yönetmeliğin </a:t>
            </a:r>
            <a:r>
              <a:rPr dirty="0" sz="1000" spc="-55">
                <a:latin typeface="Times New Roman"/>
                <a:cs typeface="Times New Roman"/>
              </a:rPr>
              <a:t>amacı; </a:t>
            </a:r>
            <a:r>
              <a:rPr dirty="0" sz="1000" spc="-50">
                <a:latin typeface="Times New Roman"/>
                <a:cs typeface="Times New Roman"/>
              </a:rPr>
              <a:t>yabancı </a:t>
            </a:r>
            <a:r>
              <a:rPr dirty="0" sz="1000" spc="-70">
                <a:latin typeface="Times New Roman"/>
                <a:cs typeface="Times New Roman"/>
              </a:rPr>
              <a:t>dil </a:t>
            </a:r>
            <a:r>
              <a:rPr dirty="0" sz="1000" spc="-75">
                <a:latin typeface="Times New Roman"/>
                <a:cs typeface="Times New Roman"/>
              </a:rPr>
              <a:t>hazırlık </a:t>
            </a:r>
            <a:r>
              <a:rPr dirty="0" sz="1000" spc="-60">
                <a:latin typeface="Times New Roman"/>
                <a:cs typeface="Times New Roman"/>
              </a:rPr>
              <a:t>sınıfları </a:t>
            </a:r>
            <a:r>
              <a:rPr dirty="0" sz="1000" spc="-50">
                <a:latin typeface="Times New Roman"/>
                <a:cs typeface="Times New Roman"/>
              </a:rPr>
              <a:t>hariç, </a:t>
            </a:r>
            <a:r>
              <a:rPr dirty="0" sz="1000" spc="-65">
                <a:latin typeface="Times New Roman"/>
                <a:cs typeface="Times New Roman"/>
              </a:rPr>
              <a:t>Bandırma 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60">
                <a:latin typeface="Times New Roman"/>
                <a:cs typeface="Times New Roman"/>
              </a:rPr>
              <a:t>Üniversitesine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55">
                <a:latin typeface="Times New Roman"/>
                <a:cs typeface="Times New Roman"/>
              </a:rPr>
              <a:t>fakülte,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meslekyüksekokullarında uygulanan </a:t>
            </a:r>
            <a:r>
              <a:rPr dirty="0" sz="1000" spc="-65">
                <a:latin typeface="Times New Roman"/>
                <a:cs typeface="Times New Roman"/>
              </a:rPr>
              <a:t>ön  lisans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70">
                <a:latin typeface="Times New Roman"/>
                <a:cs typeface="Times New Roman"/>
              </a:rPr>
              <a:t>düzeyindeki eğitim-öğretim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sınavlarla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40">
                <a:latin typeface="Times New Roman"/>
                <a:cs typeface="Times New Roman"/>
              </a:rPr>
              <a:t>esasları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düzenlemektir.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065"/>
              </a:lnSpc>
            </a:pPr>
            <a:r>
              <a:rPr dirty="0" sz="1000" spc="-60" b="1">
                <a:latin typeface="Times New Roman"/>
                <a:cs typeface="Times New Roman"/>
              </a:rPr>
              <a:t>Kapsam</a:t>
            </a:r>
            <a:endParaRPr sz="1000">
              <a:latin typeface="Times New Roman"/>
              <a:cs typeface="Times New Roman"/>
            </a:endParaRPr>
          </a:p>
          <a:p>
            <a:pPr marL="50800" marR="69215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2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Yönetmelik, Bandırma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60">
                <a:latin typeface="Times New Roman"/>
                <a:cs typeface="Times New Roman"/>
              </a:rPr>
              <a:t>Üniversitesine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70">
                <a:latin typeface="Times New Roman"/>
                <a:cs typeface="Times New Roman"/>
              </a:rPr>
              <a:t>kabulü,  </a:t>
            </a:r>
            <a:r>
              <a:rPr dirty="0" sz="1000" spc="-40">
                <a:latin typeface="Times New Roman"/>
                <a:cs typeface="Times New Roman"/>
              </a:rPr>
              <a:t>ö n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70">
                <a:latin typeface="Times New Roman"/>
                <a:cs typeface="Times New Roman"/>
              </a:rPr>
              <a:t>eğitim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70">
                <a:latin typeface="Times New Roman"/>
                <a:cs typeface="Times New Roman"/>
              </a:rPr>
              <a:t>programlarının düzenlenmesi, </a:t>
            </a:r>
            <a:r>
              <a:rPr dirty="0" sz="1000" spc="-75">
                <a:latin typeface="Times New Roman"/>
                <a:cs typeface="Times New Roman"/>
              </a:rPr>
              <a:t>ölçme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değerlendirme,  </a:t>
            </a:r>
            <a:r>
              <a:rPr dirty="0" sz="1000" spc="-90">
                <a:latin typeface="Times New Roman"/>
                <a:cs typeface="Times New Roman"/>
              </a:rPr>
              <a:t>diploma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5">
                <a:latin typeface="Times New Roman"/>
                <a:cs typeface="Times New Roman"/>
              </a:rPr>
              <a:t>ayrılma </a:t>
            </a:r>
            <a:r>
              <a:rPr dirty="0" sz="1000" spc="-70">
                <a:latin typeface="Times New Roman"/>
                <a:cs typeface="Times New Roman"/>
              </a:rPr>
              <a:t>işlemlerine </a:t>
            </a:r>
            <a:r>
              <a:rPr dirty="0" sz="1000" spc="-85">
                <a:latin typeface="Times New Roman"/>
                <a:cs typeface="Times New Roman"/>
              </a:rPr>
              <a:t>ilişkin </a:t>
            </a:r>
            <a:r>
              <a:rPr dirty="0" sz="1000" spc="-75">
                <a:latin typeface="Times New Roman"/>
                <a:cs typeface="Times New Roman"/>
              </a:rPr>
              <a:t>hükümleri</a:t>
            </a:r>
            <a:r>
              <a:rPr dirty="0" sz="1000" spc="-10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kapsar.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065"/>
              </a:lnSpc>
            </a:pPr>
            <a:r>
              <a:rPr dirty="0" sz="1000" spc="-75" b="1">
                <a:latin typeface="Times New Roman"/>
                <a:cs typeface="Times New Roman"/>
              </a:rPr>
              <a:t>Dayanak</a:t>
            </a:r>
            <a:endParaRPr sz="1000">
              <a:latin typeface="Times New Roman"/>
              <a:cs typeface="Times New Roman"/>
            </a:endParaRPr>
          </a:p>
          <a:p>
            <a:pPr marL="50800" marR="106045" indent="283845">
              <a:lnSpc>
                <a:spcPts val="1080"/>
              </a:lnSpc>
              <a:spcBef>
                <a:spcPts val="80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3 – </a:t>
            </a:r>
            <a:r>
              <a:rPr dirty="0" sz="1000" spc="-50">
                <a:latin typeface="Times New Roman"/>
                <a:cs typeface="Times New Roman"/>
              </a:rPr>
              <a:t>(1)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Yönetmelik, </a:t>
            </a:r>
            <a:r>
              <a:rPr dirty="0" sz="1000" spc="-75">
                <a:latin typeface="Times New Roman"/>
                <a:cs typeface="Times New Roman"/>
              </a:rPr>
              <a:t>4/</a:t>
            </a:r>
            <a:r>
              <a:rPr dirty="0" sz="1000" spc="-75" b="1">
                <a:latin typeface="Arial"/>
                <a:cs typeface="Arial"/>
              </a:rPr>
              <a:t>1 </a:t>
            </a:r>
            <a:r>
              <a:rPr dirty="0" sz="1000" spc="-70">
                <a:latin typeface="Times New Roman"/>
                <a:cs typeface="Times New Roman"/>
              </a:rPr>
              <a:t>/1981 </a:t>
            </a:r>
            <a:r>
              <a:rPr dirty="0" sz="1000" spc="-60">
                <a:latin typeface="Times New Roman"/>
                <a:cs typeface="Times New Roman"/>
              </a:rPr>
              <a:t>tarihli  ve  </a:t>
            </a:r>
            <a:r>
              <a:rPr dirty="0" sz="1000" spc="-75">
                <a:latin typeface="Times New Roman"/>
                <a:cs typeface="Times New Roman"/>
              </a:rPr>
              <a:t>2547 </a:t>
            </a:r>
            <a:r>
              <a:rPr dirty="0" sz="1000" spc="-65">
                <a:latin typeface="Times New Roman"/>
                <a:cs typeface="Times New Roman"/>
              </a:rPr>
              <a:t>sayılı </a:t>
            </a:r>
            <a:r>
              <a:rPr dirty="0" sz="1000" spc="-60">
                <a:latin typeface="Times New Roman"/>
                <a:cs typeface="Times New Roman"/>
              </a:rPr>
              <a:t>Yükseköğretim  </a:t>
            </a:r>
            <a:r>
              <a:rPr dirty="0" sz="1000" spc="-75">
                <a:latin typeface="Times New Roman"/>
                <a:cs typeface="Times New Roman"/>
              </a:rPr>
              <a:t>Kanununun </a:t>
            </a:r>
            <a:r>
              <a:rPr dirty="0" sz="1000" spc="-65">
                <a:latin typeface="Times New Roman"/>
                <a:cs typeface="Times New Roman"/>
              </a:rPr>
              <a:t>14 </a:t>
            </a:r>
            <a:r>
              <a:rPr dirty="0" sz="1000" spc="-60">
                <a:latin typeface="Times New Roman"/>
                <a:cs typeface="Times New Roman"/>
              </a:rPr>
              <a:t>üncü ve </a:t>
            </a:r>
            <a:r>
              <a:rPr dirty="0" sz="1000" spc="-65">
                <a:latin typeface="Times New Roman"/>
                <a:cs typeface="Times New Roman"/>
              </a:rPr>
              <a:t>44 </a:t>
            </a:r>
            <a:r>
              <a:rPr dirty="0" sz="1000" spc="-60">
                <a:latin typeface="Times New Roman"/>
                <a:cs typeface="Times New Roman"/>
              </a:rPr>
              <a:t>üncü </a:t>
            </a:r>
            <a:r>
              <a:rPr dirty="0" sz="1000" spc="-70">
                <a:latin typeface="Times New Roman"/>
                <a:cs typeface="Times New Roman"/>
              </a:rPr>
              <a:t>maddelerine </a:t>
            </a:r>
            <a:r>
              <a:rPr dirty="0" sz="1000" spc="-60">
                <a:latin typeface="Times New Roman"/>
                <a:cs typeface="Times New Roman"/>
              </a:rPr>
              <a:t>dayanılarak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hazırlanmıştır.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065"/>
              </a:lnSpc>
            </a:pPr>
            <a:r>
              <a:rPr dirty="0" sz="1000" spc="-70" b="1">
                <a:latin typeface="Times New Roman"/>
                <a:cs typeface="Times New Roman"/>
              </a:rPr>
              <a:t>Tanımlar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080"/>
              </a:lnSpc>
            </a:pPr>
            <a:r>
              <a:rPr dirty="0" sz="1000" spc="-6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4 – </a:t>
            </a:r>
            <a:r>
              <a:rPr dirty="0" sz="1000" spc="-50">
                <a:latin typeface="Times New Roman"/>
                <a:cs typeface="Times New Roman"/>
              </a:rPr>
              <a:t>(1) </a:t>
            </a:r>
            <a:r>
              <a:rPr dirty="0" sz="1000" spc="-55">
                <a:latin typeface="Times New Roman"/>
                <a:cs typeface="Times New Roman"/>
              </a:rPr>
              <a:t>Bu </a:t>
            </a:r>
            <a:r>
              <a:rPr dirty="0" sz="1000" spc="-70">
                <a:latin typeface="Times New Roman"/>
                <a:cs typeface="Times New Roman"/>
              </a:rPr>
              <a:t>Yönetmelikte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geçen;</a:t>
            </a:r>
            <a:endParaRPr sz="1000">
              <a:latin typeface="Times New Roman"/>
              <a:cs typeface="Times New Roman"/>
            </a:endParaRPr>
          </a:p>
          <a:p>
            <a:pPr algn="just" marL="454659" indent="-122555">
              <a:lnSpc>
                <a:spcPts val="1080"/>
              </a:lnSpc>
              <a:buAutoNum type="alphaLcParenR"/>
              <a:tabLst>
                <a:tab pos="455295" algn="l"/>
              </a:tabLst>
            </a:pPr>
            <a:r>
              <a:rPr dirty="0" sz="1000" spc="-70">
                <a:latin typeface="Times New Roman"/>
                <a:cs typeface="Times New Roman"/>
              </a:rPr>
              <a:t>AGNO: </a:t>
            </a:r>
            <a:r>
              <a:rPr dirty="0" sz="1000" spc="-80">
                <a:latin typeface="Times New Roman"/>
                <a:cs typeface="Times New Roman"/>
              </a:rPr>
              <a:t>Ağırlıklı </a:t>
            </a:r>
            <a:r>
              <a:rPr dirty="0" sz="1000" spc="-60">
                <a:latin typeface="Times New Roman"/>
                <a:cs typeface="Times New Roman"/>
              </a:rPr>
              <a:t>Genel Not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Ortalamasını,</a:t>
            </a:r>
            <a:endParaRPr sz="1000">
              <a:latin typeface="Times New Roman"/>
              <a:cs typeface="Times New Roman"/>
            </a:endParaRPr>
          </a:p>
          <a:p>
            <a:pPr algn="just" marL="50800" marR="108585" indent="281940">
              <a:lnSpc>
                <a:spcPts val="1080"/>
              </a:lnSpc>
              <a:spcBef>
                <a:spcPts val="75"/>
              </a:spcBef>
              <a:buAutoNum type="alphaLcParenR"/>
              <a:tabLst>
                <a:tab pos="510540" algn="l"/>
              </a:tabLst>
            </a:pPr>
            <a:r>
              <a:rPr dirty="0" sz="1000" spc="-45">
                <a:latin typeface="Times New Roman"/>
                <a:cs typeface="Times New Roman"/>
              </a:rPr>
              <a:t>AKTS:Öğrencilerin </a:t>
            </a:r>
            <a:r>
              <a:rPr dirty="0" sz="1000" spc="-60">
                <a:latin typeface="Times New Roman"/>
                <a:cs typeface="Times New Roman"/>
              </a:rPr>
              <a:t>yurt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yurt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dışında </a:t>
            </a:r>
            <a:r>
              <a:rPr dirty="0" sz="1000" spc="-65">
                <a:latin typeface="Times New Roman"/>
                <a:cs typeface="Times New Roman"/>
              </a:rPr>
              <a:t>aldıkları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başarılı </a:t>
            </a:r>
            <a:r>
              <a:rPr dirty="0" sz="1000" spc="-70">
                <a:latin typeface="Times New Roman"/>
                <a:cs typeface="Times New Roman"/>
              </a:rPr>
              <a:t>oldukları </a:t>
            </a:r>
            <a:r>
              <a:rPr dirty="0" sz="1000" spc="-45">
                <a:latin typeface="Times New Roman"/>
                <a:cs typeface="Times New Roman"/>
              </a:rPr>
              <a:t>ders  </a:t>
            </a:r>
            <a:r>
              <a:rPr dirty="0" sz="1000" spc="-70">
                <a:latin typeface="Times New Roman"/>
                <a:cs typeface="Times New Roman"/>
              </a:rPr>
              <a:t>kredilerinin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notlarının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yükseköğretim </a:t>
            </a:r>
            <a:r>
              <a:rPr dirty="0" sz="1000" spc="-75">
                <a:latin typeface="Times New Roman"/>
                <a:cs typeface="Times New Roman"/>
              </a:rPr>
              <a:t>kurumundan </a:t>
            </a:r>
            <a:r>
              <a:rPr dirty="0" sz="1000" spc="-70">
                <a:latin typeface="Times New Roman"/>
                <a:cs typeface="Times New Roman"/>
              </a:rPr>
              <a:t>diğerine </a:t>
            </a:r>
            <a:r>
              <a:rPr dirty="0" sz="1000" spc="-40">
                <a:latin typeface="Times New Roman"/>
                <a:cs typeface="Times New Roman"/>
              </a:rPr>
              <a:t>transfer </a:t>
            </a:r>
            <a:r>
              <a:rPr dirty="0" sz="1000" spc="-70">
                <a:latin typeface="Times New Roman"/>
                <a:cs typeface="Times New Roman"/>
              </a:rPr>
              <a:t>edilmelerini </a:t>
            </a:r>
            <a:r>
              <a:rPr dirty="0" sz="1000" spc="-55">
                <a:latin typeface="Times New Roman"/>
                <a:cs typeface="Times New Roman"/>
              </a:rPr>
              <a:t>sağlayan  </a:t>
            </a:r>
            <a:r>
              <a:rPr dirty="0" sz="1000" spc="-65">
                <a:latin typeface="Times New Roman"/>
                <a:cs typeface="Times New Roman"/>
              </a:rPr>
              <a:t>Avrupa </a:t>
            </a:r>
            <a:r>
              <a:rPr dirty="0" sz="1000" spc="-50">
                <a:latin typeface="Times New Roman"/>
                <a:cs typeface="Times New Roman"/>
              </a:rPr>
              <a:t>Kredi </a:t>
            </a:r>
            <a:r>
              <a:rPr dirty="0" sz="1000" spc="-45">
                <a:latin typeface="Times New Roman"/>
                <a:cs typeface="Times New Roman"/>
              </a:rPr>
              <a:t>Transfer</a:t>
            </a:r>
            <a:r>
              <a:rPr dirty="0" sz="1000" spc="-18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Sistemini,</a:t>
            </a:r>
            <a:endParaRPr sz="1000">
              <a:latin typeface="Times New Roman"/>
              <a:cs typeface="Times New Roman"/>
            </a:endParaRPr>
          </a:p>
          <a:p>
            <a:pPr algn="just" marL="454659" indent="-122555">
              <a:lnSpc>
                <a:spcPts val="1005"/>
              </a:lnSpc>
              <a:buAutoNum type="alphaLcParenR"/>
              <a:tabLst>
                <a:tab pos="455295" algn="l"/>
              </a:tabLst>
            </a:pPr>
            <a:r>
              <a:rPr dirty="0" sz="1000" spc="-55">
                <a:latin typeface="Times New Roman"/>
                <a:cs typeface="Times New Roman"/>
              </a:rPr>
              <a:t>ANO: </a:t>
            </a:r>
            <a:r>
              <a:rPr dirty="0" sz="1000" spc="-80">
                <a:latin typeface="Times New Roman"/>
                <a:cs typeface="Times New Roman"/>
              </a:rPr>
              <a:t>Ağırlıklı </a:t>
            </a:r>
            <a:r>
              <a:rPr dirty="0" sz="1000" spc="-60">
                <a:latin typeface="Times New Roman"/>
                <a:cs typeface="Times New Roman"/>
              </a:rPr>
              <a:t>Not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Ortalamasını,</a:t>
            </a:r>
            <a:endParaRPr sz="1000">
              <a:latin typeface="Times New Roman"/>
              <a:cs typeface="Times New Roman"/>
            </a:endParaRPr>
          </a:p>
          <a:p>
            <a:pPr algn="just" marL="50800" marR="85725" indent="281940">
              <a:lnSpc>
                <a:spcPts val="1080"/>
              </a:lnSpc>
              <a:spcBef>
                <a:spcPts val="75"/>
              </a:spcBef>
            </a:pPr>
            <a:r>
              <a:rPr dirty="0" sz="1000" spc="-30">
                <a:latin typeface="Times New Roman"/>
                <a:cs typeface="Times New Roman"/>
              </a:rPr>
              <a:t>ç) </a:t>
            </a:r>
            <a:r>
              <a:rPr dirty="0" sz="1000" spc="-70">
                <a:latin typeface="Times New Roman"/>
                <a:cs typeface="Times New Roman"/>
              </a:rPr>
              <a:t>Birim: </a:t>
            </a:r>
            <a:r>
              <a:rPr dirty="0" sz="1000" spc="-65">
                <a:latin typeface="Times New Roman"/>
                <a:cs typeface="Times New Roman"/>
              </a:rPr>
              <a:t>Bandırma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60">
                <a:latin typeface="Times New Roman"/>
                <a:cs typeface="Times New Roman"/>
              </a:rPr>
              <a:t>Üniversitesine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55">
                <a:latin typeface="Times New Roman"/>
                <a:cs typeface="Times New Roman"/>
              </a:rPr>
              <a:t>fakülte,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 meslek  </a:t>
            </a:r>
            <a:r>
              <a:rPr dirty="0" sz="1000" spc="-75">
                <a:latin typeface="Times New Roman"/>
                <a:cs typeface="Times New Roman"/>
              </a:rPr>
              <a:t>yüksekokulunu, </a:t>
            </a:r>
            <a:r>
              <a:rPr dirty="0" sz="1000" spc="-65">
                <a:latin typeface="Times New Roman"/>
                <a:cs typeface="Times New Roman"/>
              </a:rPr>
              <a:t>Rektörlüğe bağlı ön lisans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65">
                <a:latin typeface="Times New Roman"/>
                <a:cs typeface="Times New Roman"/>
              </a:rPr>
              <a:t>lisans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programını,</a:t>
            </a:r>
            <a:endParaRPr sz="1000">
              <a:latin typeface="Times New Roman"/>
              <a:cs typeface="Times New Roman"/>
            </a:endParaRPr>
          </a:p>
          <a:p>
            <a:pPr algn="just" marL="50800" marR="104139" indent="281940">
              <a:lnSpc>
                <a:spcPts val="1080"/>
              </a:lnSpc>
              <a:buAutoNum type="alphaLcParenR" startAt="4"/>
              <a:tabLst>
                <a:tab pos="468630" algn="l"/>
              </a:tabLst>
            </a:pPr>
            <a:r>
              <a:rPr dirty="0" sz="1000" spc="-50">
                <a:latin typeface="Times New Roman"/>
                <a:cs typeface="Times New Roman"/>
              </a:rPr>
              <a:t>Çift </a:t>
            </a:r>
            <a:r>
              <a:rPr dirty="0" sz="1000" spc="-45">
                <a:latin typeface="Times New Roman"/>
                <a:cs typeface="Times New Roman"/>
              </a:rPr>
              <a:t>anadal </a:t>
            </a:r>
            <a:r>
              <a:rPr dirty="0" sz="1000" spc="-70">
                <a:latin typeface="Times New Roman"/>
                <a:cs typeface="Times New Roman"/>
              </a:rPr>
              <a:t>programı: </a:t>
            </a:r>
            <a:r>
              <a:rPr dirty="0" sz="1000" spc="-5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90">
                <a:latin typeface="Times New Roman"/>
                <a:cs typeface="Times New Roman"/>
              </a:rPr>
              <a:t>diploma </a:t>
            </a:r>
            <a:r>
              <a:rPr dirty="0" sz="1000" spc="-70">
                <a:latin typeface="Times New Roman"/>
                <a:cs typeface="Times New Roman"/>
              </a:rPr>
              <a:t>programına kayıtlı öğrencinin öngörülen </a:t>
            </a:r>
            <a:r>
              <a:rPr dirty="0" sz="1000" spc="-40">
                <a:latin typeface="Times New Roman"/>
                <a:cs typeface="Times New Roman"/>
              </a:rPr>
              <a:t>şartları  </a:t>
            </a:r>
            <a:r>
              <a:rPr dirty="0" sz="1000" spc="-50">
                <a:latin typeface="Times New Roman"/>
                <a:cs typeface="Times New Roman"/>
              </a:rPr>
              <a:t>taşıması </a:t>
            </a:r>
            <a:r>
              <a:rPr dirty="0" sz="1000" spc="-75">
                <a:latin typeface="Times New Roman"/>
                <a:cs typeface="Times New Roman"/>
              </a:rPr>
              <a:t>kaydıyla </a:t>
            </a:r>
            <a:r>
              <a:rPr dirty="0" sz="1000" spc="-55">
                <a:latin typeface="Times New Roman"/>
                <a:cs typeface="Times New Roman"/>
              </a:rPr>
              <a:t>aynı </a:t>
            </a:r>
            <a:r>
              <a:rPr dirty="0" sz="1000" spc="-65">
                <a:latin typeface="Times New Roman"/>
                <a:cs typeface="Times New Roman"/>
              </a:rPr>
              <a:t>yükseköğretim </a:t>
            </a:r>
            <a:r>
              <a:rPr dirty="0" sz="1000" spc="-80">
                <a:latin typeface="Times New Roman"/>
                <a:cs typeface="Times New Roman"/>
              </a:rPr>
              <a:t>kurumunda </a:t>
            </a:r>
            <a:r>
              <a:rPr dirty="0" sz="1000" spc="-70">
                <a:latin typeface="Times New Roman"/>
                <a:cs typeface="Times New Roman"/>
              </a:rPr>
              <a:t>ikinci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90">
                <a:latin typeface="Times New Roman"/>
                <a:cs typeface="Times New Roman"/>
              </a:rPr>
              <a:t>diploma </a:t>
            </a:r>
            <a:r>
              <a:rPr dirty="0" sz="1000" spc="-70">
                <a:latin typeface="Times New Roman"/>
                <a:cs typeface="Times New Roman"/>
              </a:rPr>
              <a:t>programından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alıp </a:t>
            </a:r>
            <a:r>
              <a:rPr dirty="0" sz="1000" spc="-65">
                <a:latin typeface="Times New Roman"/>
                <a:cs typeface="Times New Roman"/>
              </a:rPr>
              <a:t>bu  </a:t>
            </a:r>
            <a:r>
              <a:rPr dirty="0" sz="1000" spc="-60">
                <a:latin typeface="Times New Roman"/>
                <a:cs typeface="Times New Roman"/>
              </a:rPr>
              <a:t>program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45">
                <a:latin typeface="Times New Roman"/>
                <a:cs typeface="Times New Roman"/>
              </a:rPr>
              <a:t>ayrı </a:t>
            </a:r>
            <a:r>
              <a:rPr dirty="0" sz="1000" spc="-90">
                <a:latin typeface="Times New Roman"/>
                <a:cs typeface="Times New Roman"/>
              </a:rPr>
              <a:t>diploma </a:t>
            </a:r>
            <a:r>
              <a:rPr dirty="0" sz="1000" spc="-70">
                <a:latin typeface="Times New Roman"/>
                <a:cs typeface="Times New Roman"/>
              </a:rPr>
              <a:t>alabilmesini </a:t>
            </a:r>
            <a:r>
              <a:rPr dirty="0" sz="1000" spc="-55">
                <a:latin typeface="Times New Roman"/>
                <a:cs typeface="Times New Roman"/>
              </a:rPr>
              <a:t>sağlayan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programı,</a:t>
            </a:r>
            <a:endParaRPr sz="1000">
              <a:latin typeface="Times New Roman"/>
              <a:cs typeface="Times New Roman"/>
            </a:endParaRPr>
          </a:p>
          <a:p>
            <a:pPr algn="just" marL="50800" marR="107314" indent="281940">
              <a:lnSpc>
                <a:spcPts val="1080"/>
              </a:lnSpc>
              <a:buAutoNum type="alphaLcParenR" startAt="4"/>
              <a:tabLst>
                <a:tab pos="518159" algn="l"/>
              </a:tabLst>
            </a:pPr>
            <a:r>
              <a:rPr dirty="0" sz="1000" spc="-60">
                <a:latin typeface="Times New Roman"/>
                <a:cs typeface="Times New Roman"/>
              </a:rPr>
              <a:t>Danışman: </a:t>
            </a:r>
            <a:r>
              <a:rPr dirty="0" sz="1000" spc="-55">
                <a:latin typeface="Times New Roman"/>
                <a:cs typeface="Times New Roman"/>
              </a:rPr>
              <a:t>Öğrenciye </a:t>
            </a:r>
            <a:r>
              <a:rPr dirty="0" sz="1000" spc="-70">
                <a:latin typeface="Times New Roman"/>
                <a:cs typeface="Times New Roman"/>
              </a:rPr>
              <a:t>eğitim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öğretim,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5">
                <a:latin typeface="Times New Roman"/>
                <a:cs typeface="Times New Roman"/>
              </a:rPr>
              <a:t>alma </a:t>
            </a:r>
            <a:r>
              <a:rPr dirty="0" sz="1000" spc="-65">
                <a:latin typeface="Times New Roman"/>
                <a:cs typeface="Times New Roman"/>
              </a:rPr>
              <a:t>işlemleri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benzeri </a:t>
            </a:r>
            <a:r>
              <a:rPr dirty="0" sz="1000" spc="-70">
                <a:latin typeface="Times New Roman"/>
                <a:cs typeface="Times New Roman"/>
              </a:rPr>
              <a:t>konularda  </a:t>
            </a:r>
            <a:r>
              <a:rPr dirty="0" sz="1000" spc="-65">
                <a:latin typeface="Times New Roman"/>
                <a:cs typeface="Times New Roman"/>
              </a:rPr>
              <a:t>yardımcı olması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80">
                <a:latin typeface="Times New Roman"/>
                <a:cs typeface="Times New Roman"/>
              </a:rPr>
              <a:t>görevlendirilmiş </a:t>
            </a:r>
            <a:r>
              <a:rPr dirty="0" sz="1000" spc="-65">
                <a:latin typeface="Times New Roman"/>
                <a:cs typeface="Times New Roman"/>
              </a:rPr>
              <a:t>öğretim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elemanını,</a:t>
            </a:r>
            <a:endParaRPr sz="1000">
              <a:latin typeface="Times New Roman"/>
              <a:cs typeface="Times New Roman"/>
            </a:endParaRPr>
          </a:p>
          <a:p>
            <a:pPr algn="just" marL="439420" indent="-107314">
              <a:lnSpc>
                <a:spcPts val="1005"/>
              </a:lnSpc>
              <a:buAutoNum type="alphaLcParenR" startAt="4"/>
              <a:tabLst>
                <a:tab pos="440055" algn="l"/>
              </a:tabLst>
            </a:pPr>
            <a:r>
              <a:rPr dirty="0" sz="1000" spc="-55">
                <a:latin typeface="Times New Roman"/>
                <a:cs typeface="Times New Roman"/>
              </a:rPr>
              <a:t>Dekan: </a:t>
            </a:r>
            <a:r>
              <a:rPr dirty="0" sz="1000" spc="-70">
                <a:latin typeface="Times New Roman"/>
                <a:cs typeface="Times New Roman"/>
              </a:rPr>
              <a:t>Bandırma </a:t>
            </a:r>
            <a:r>
              <a:rPr dirty="0" sz="1000" spc="-65">
                <a:latin typeface="Times New Roman"/>
                <a:cs typeface="Times New Roman"/>
              </a:rPr>
              <a:t>Onyedi </a:t>
            </a:r>
            <a:r>
              <a:rPr dirty="0" sz="1000" spc="-75">
                <a:latin typeface="Times New Roman"/>
                <a:cs typeface="Times New Roman"/>
              </a:rPr>
              <a:t>Eylül </a:t>
            </a:r>
            <a:r>
              <a:rPr dirty="0" sz="1000" spc="-65">
                <a:latin typeface="Times New Roman"/>
                <a:cs typeface="Times New Roman"/>
              </a:rPr>
              <a:t>Üniversitesine bağlı </a:t>
            </a:r>
            <a:r>
              <a:rPr dirty="0" sz="1000" spc="-60">
                <a:latin typeface="Times New Roman"/>
                <a:cs typeface="Times New Roman"/>
              </a:rPr>
              <a:t>fakültelerin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dekanını,</a:t>
            </a:r>
            <a:endParaRPr sz="1000">
              <a:latin typeface="Times New Roman"/>
              <a:cs typeface="Times New Roman"/>
            </a:endParaRPr>
          </a:p>
          <a:p>
            <a:pPr algn="just" marL="50800" marR="104139" indent="281940">
              <a:lnSpc>
                <a:spcPts val="1080"/>
              </a:lnSpc>
              <a:spcBef>
                <a:spcPts val="80"/>
              </a:spcBef>
              <a:buAutoNum type="alphaLcParenR" startAt="4"/>
              <a:tabLst>
                <a:tab pos="455295" algn="l"/>
              </a:tabLst>
            </a:pPr>
            <a:r>
              <a:rPr dirty="0" sz="1000" spc="-85">
                <a:latin typeface="Times New Roman"/>
                <a:cs typeface="Times New Roman"/>
              </a:rPr>
              <a:t>Diploma </a:t>
            </a:r>
            <a:r>
              <a:rPr dirty="0" sz="1000" spc="-70">
                <a:latin typeface="Times New Roman"/>
                <a:cs typeface="Times New Roman"/>
              </a:rPr>
              <a:t>programı: </a:t>
            </a:r>
            <a:r>
              <a:rPr dirty="0" sz="1000" spc="-60">
                <a:latin typeface="Times New Roman"/>
                <a:cs typeface="Times New Roman"/>
              </a:rPr>
              <a:t>Fakülte,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 meslek </a:t>
            </a:r>
            <a:r>
              <a:rPr dirty="0" sz="1000" spc="-75">
                <a:latin typeface="Times New Roman"/>
                <a:cs typeface="Times New Roman"/>
              </a:rPr>
              <a:t>yüksekokulunda </a:t>
            </a:r>
            <a:r>
              <a:rPr dirty="0" sz="1000" spc="-65">
                <a:latin typeface="Times New Roman"/>
                <a:cs typeface="Times New Roman"/>
              </a:rPr>
              <a:t>belirlenen yeterlilikleri  </a:t>
            </a:r>
            <a:r>
              <a:rPr dirty="0" sz="1000" spc="-55">
                <a:latin typeface="Times New Roman"/>
                <a:cs typeface="Times New Roman"/>
              </a:rPr>
              <a:t>sağlayan öğrencilere, </a:t>
            </a:r>
            <a:r>
              <a:rPr dirty="0" sz="1000" spc="-65">
                <a:latin typeface="Times New Roman"/>
                <a:cs typeface="Times New Roman"/>
              </a:rPr>
              <a:t>ön lisans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75">
                <a:latin typeface="Times New Roman"/>
                <a:cs typeface="Times New Roman"/>
              </a:rPr>
              <a:t>diploması </a:t>
            </a:r>
            <a:r>
              <a:rPr dirty="0" sz="1000" spc="-45">
                <a:latin typeface="Times New Roman"/>
                <a:cs typeface="Times New Roman"/>
              </a:rPr>
              <a:t>veren </a:t>
            </a:r>
            <a:r>
              <a:rPr dirty="0" sz="1000" spc="-65">
                <a:latin typeface="Times New Roman"/>
                <a:cs typeface="Times New Roman"/>
              </a:rPr>
              <a:t>yükseköğretim</a:t>
            </a:r>
            <a:r>
              <a:rPr dirty="0" sz="1000" spc="10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programını,</a:t>
            </a:r>
            <a:endParaRPr sz="1000">
              <a:latin typeface="Times New Roman"/>
              <a:cs typeface="Times New Roman"/>
            </a:endParaRPr>
          </a:p>
          <a:p>
            <a:pPr algn="just" marL="50800" marR="75565" indent="281940">
              <a:lnSpc>
                <a:spcPts val="1080"/>
              </a:lnSpc>
            </a:pPr>
            <a:r>
              <a:rPr dirty="0" sz="1000" spc="-60">
                <a:latin typeface="Times New Roman"/>
                <a:cs typeface="Times New Roman"/>
              </a:rPr>
              <a:t>ğ)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Fakülte: </a:t>
            </a:r>
            <a:r>
              <a:rPr dirty="0" sz="1000" spc="-65">
                <a:latin typeface="Times New Roman"/>
                <a:cs typeface="Times New Roman"/>
              </a:rPr>
              <a:t>Bandırma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60">
                <a:latin typeface="Times New Roman"/>
                <a:cs typeface="Times New Roman"/>
              </a:rPr>
              <a:t>Üniversitesine </a:t>
            </a:r>
            <a:r>
              <a:rPr dirty="0" sz="1000" spc="-65">
                <a:latin typeface="Times New Roman"/>
                <a:cs typeface="Times New Roman"/>
              </a:rPr>
              <a:t>bağlı lisans </a:t>
            </a:r>
            <a:r>
              <a:rPr dirty="0" sz="1000" spc="-75">
                <a:latin typeface="Times New Roman"/>
                <a:cs typeface="Times New Roman"/>
              </a:rPr>
              <a:t>düzeyinde </a:t>
            </a:r>
            <a:r>
              <a:rPr dirty="0" sz="1000" spc="-70">
                <a:latin typeface="Times New Roman"/>
                <a:cs typeface="Times New Roman"/>
              </a:rPr>
              <a:t>eğitim-öğretim  yapılan</a:t>
            </a:r>
            <a:r>
              <a:rPr dirty="0" sz="1000" spc="-60">
                <a:latin typeface="Times New Roman"/>
                <a:cs typeface="Times New Roman"/>
              </a:rPr>
              <a:t> fakülteleri,</a:t>
            </a:r>
            <a:endParaRPr sz="1000">
              <a:latin typeface="Times New Roman"/>
              <a:cs typeface="Times New Roman"/>
            </a:endParaRPr>
          </a:p>
          <a:p>
            <a:pPr algn="just" marL="50800" marR="84455" indent="281940">
              <a:lnSpc>
                <a:spcPts val="1080"/>
              </a:lnSpc>
              <a:buAutoNum type="alphaLcParenR" startAt="8"/>
              <a:tabLst>
                <a:tab pos="502920" algn="l"/>
              </a:tabLst>
            </a:pPr>
            <a:r>
              <a:rPr dirty="0" sz="1000" spc="-70">
                <a:latin typeface="Times New Roman"/>
                <a:cs typeface="Times New Roman"/>
              </a:rPr>
              <a:t>İlgili </a:t>
            </a:r>
            <a:r>
              <a:rPr dirty="0" sz="1000" spc="-80">
                <a:latin typeface="Times New Roman"/>
                <a:cs typeface="Times New Roman"/>
              </a:rPr>
              <a:t>birim </a:t>
            </a:r>
            <a:r>
              <a:rPr dirty="0" sz="1000" spc="-75">
                <a:latin typeface="Times New Roman"/>
                <a:cs typeface="Times New Roman"/>
              </a:rPr>
              <a:t>kurulu: </a:t>
            </a:r>
            <a:r>
              <a:rPr dirty="0" sz="1000" spc="-65">
                <a:latin typeface="Times New Roman"/>
                <a:cs typeface="Times New Roman"/>
              </a:rPr>
              <a:t>Bandırma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60">
                <a:latin typeface="Times New Roman"/>
                <a:cs typeface="Times New Roman"/>
              </a:rPr>
              <a:t>Üniversitesine 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60">
                <a:latin typeface="Times New Roman"/>
                <a:cs typeface="Times New Roman"/>
              </a:rPr>
              <a:t>fakültelerde  fakülte  </a:t>
            </a:r>
            <a:r>
              <a:rPr dirty="0" sz="1000" spc="-75">
                <a:latin typeface="Times New Roman"/>
                <a:cs typeface="Times New Roman"/>
              </a:rPr>
              <a:t>kurulunu, </a:t>
            </a:r>
            <a:r>
              <a:rPr dirty="0" sz="1000" spc="-70">
                <a:latin typeface="Times New Roman"/>
                <a:cs typeface="Times New Roman"/>
              </a:rPr>
              <a:t>yüksekokullarda yüksekokul </a:t>
            </a:r>
            <a:r>
              <a:rPr dirty="0" sz="1000" spc="-75">
                <a:latin typeface="Times New Roman"/>
                <a:cs typeface="Times New Roman"/>
              </a:rPr>
              <a:t>kurulunu, </a:t>
            </a:r>
            <a:r>
              <a:rPr dirty="0" sz="1000" spc="-60">
                <a:latin typeface="Times New Roman"/>
                <a:cs typeface="Times New Roman"/>
              </a:rPr>
              <a:t>meslek </a:t>
            </a:r>
            <a:r>
              <a:rPr dirty="0" sz="1000" spc="-75">
                <a:latin typeface="Times New Roman"/>
                <a:cs typeface="Times New Roman"/>
              </a:rPr>
              <a:t>yüksekokullarında </a:t>
            </a:r>
            <a:r>
              <a:rPr dirty="0" sz="1000" spc="-60">
                <a:latin typeface="Times New Roman"/>
                <a:cs typeface="Times New Roman"/>
              </a:rPr>
              <a:t>meslek </a:t>
            </a:r>
            <a:r>
              <a:rPr dirty="0" sz="1000" spc="-75">
                <a:latin typeface="Times New Roman"/>
                <a:cs typeface="Times New Roman"/>
              </a:rPr>
              <a:t>yüksekokulu  kurulunu,</a:t>
            </a:r>
            <a:endParaRPr sz="1000">
              <a:latin typeface="Times New Roman"/>
              <a:cs typeface="Times New Roman"/>
            </a:endParaRPr>
          </a:p>
          <a:p>
            <a:pPr algn="just" marL="50800" marR="76835" indent="281940">
              <a:lnSpc>
                <a:spcPts val="1080"/>
              </a:lnSpc>
            </a:pPr>
            <a:r>
              <a:rPr dirty="0" sz="1000" spc="-65">
                <a:latin typeface="Times New Roman"/>
                <a:cs typeface="Times New Roman"/>
              </a:rPr>
              <a:t>ı) </a:t>
            </a:r>
            <a:r>
              <a:rPr dirty="0" sz="1000" spc="-70">
                <a:latin typeface="Times New Roman"/>
                <a:cs typeface="Times New Roman"/>
              </a:rPr>
              <a:t>İlgili </a:t>
            </a:r>
            <a:r>
              <a:rPr dirty="0" sz="1000" spc="-80">
                <a:latin typeface="Times New Roman"/>
                <a:cs typeface="Times New Roman"/>
              </a:rPr>
              <a:t>birim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kurulu: </a:t>
            </a:r>
            <a:r>
              <a:rPr dirty="0" sz="1000" spc="-65">
                <a:latin typeface="Times New Roman"/>
                <a:cs typeface="Times New Roman"/>
              </a:rPr>
              <a:t>Bandırma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60">
                <a:latin typeface="Times New Roman"/>
                <a:cs typeface="Times New Roman"/>
              </a:rPr>
              <a:t>Üniversitesine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55">
                <a:latin typeface="Times New Roman"/>
                <a:cs typeface="Times New Roman"/>
              </a:rPr>
              <a:t>fakülte, 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 meslek </a:t>
            </a:r>
            <a:r>
              <a:rPr dirty="0" sz="1000" spc="-75">
                <a:latin typeface="Times New Roman"/>
                <a:cs typeface="Times New Roman"/>
              </a:rPr>
              <a:t>yüksekokulu </a:t>
            </a:r>
            <a:r>
              <a:rPr dirty="0" sz="1000" spc="-70">
                <a:latin typeface="Times New Roman"/>
                <a:cs typeface="Times New Roman"/>
              </a:rPr>
              <a:t>yönetim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kurulunu,</a:t>
            </a:r>
            <a:endParaRPr sz="1000">
              <a:latin typeface="Times New Roman"/>
              <a:cs typeface="Times New Roman"/>
            </a:endParaRPr>
          </a:p>
          <a:p>
            <a:pPr algn="just" marL="50800" marR="100965" indent="281940">
              <a:lnSpc>
                <a:spcPts val="1080"/>
              </a:lnSpc>
              <a:buAutoNum type="alphaLcParenR" startAt="9"/>
              <a:tabLst>
                <a:tab pos="483870" algn="l"/>
              </a:tabLst>
            </a:pPr>
            <a:r>
              <a:rPr dirty="0" sz="1000" spc="-50">
                <a:latin typeface="Times New Roman"/>
                <a:cs typeface="Times New Roman"/>
              </a:rPr>
              <a:t>Lisans </a:t>
            </a:r>
            <a:r>
              <a:rPr dirty="0" sz="1000" spc="-70">
                <a:latin typeface="Times New Roman"/>
                <a:cs typeface="Times New Roman"/>
              </a:rPr>
              <a:t>eğitim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öğretimi: </a:t>
            </a:r>
            <a:r>
              <a:rPr dirty="0" sz="1000" spc="-55">
                <a:latin typeface="Times New Roman"/>
                <a:cs typeface="Times New Roman"/>
              </a:rPr>
              <a:t>Ortaöğretim </a:t>
            </a:r>
            <a:r>
              <a:rPr dirty="0" sz="1000" spc="-70">
                <a:latin typeface="Times New Roman"/>
                <a:cs typeface="Times New Roman"/>
              </a:rPr>
              <a:t>yeterliliklerine </a:t>
            </a:r>
            <a:r>
              <a:rPr dirty="0" sz="1000" spc="-60">
                <a:latin typeface="Times New Roman"/>
                <a:cs typeface="Times New Roman"/>
              </a:rPr>
              <a:t>dayalı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60">
                <a:latin typeface="Times New Roman"/>
                <a:cs typeface="Times New Roman"/>
              </a:rPr>
              <a:t>sekiz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imes New Roman"/>
                <a:cs typeface="Times New Roman"/>
              </a:rPr>
              <a:t>yarıyıllık  </a:t>
            </a:r>
            <a:r>
              <a:rPr dirty="0" sz="1000" spc="-65">
                <a:latin typeface="Times New Roman"/>
                <a:cs typeface="Times New Roman"/>
              </a:rPr>
              <a:t>programı </a:t>
            </a:r>
            <a:r>
              <a:rPr dirty="0" sz="1000" spc="-50">
                <a:latin typeface="Times New Roman"/>
                <a:cs typeface="Times New Roman"/>
              </a:rPr>
              <a:t>kapsayan </a:t>
            </a:r>
            <a:r>
              <a:rPr dirty="0" sz="1000" spc="-75">
                <a:latin typeface="Times New Roman"/>
                <a:cs typeface="Times New Roman"/>
              </a:rPr>
              <a:t>bir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yükseköğretimi,</a:t>
            </a:r>
            <a:endParaRPr sz="1000">
              <a:latin typeface="Times New Roman"/>
              <a:cs typeface="Times New Roman"/>
            </a:endParaRPr>
          </a:p>
          <a:p>
            <a:pPr algn="just" marL="50800" marR="84455" indent="281940">
              <a:lnSpc>
                <a:spcPts val="1080"/>
              </a:lnSpc>
              <a:buAutoNum type="alphaLcParenR" startAt="9"/>
              <a:tabLst>
                <a:tab pos="464820" algn="l"/>
              </a:tabLst>
            </a:pPr>
            <a:r>
              <a:rPr dirty="0" sz="1000" spc="-50">
                <a:latin typeface="Times New Roman"/>
                <a:cs typeface="Times New Roman"/>
              </a:rPr>
              <a:t>Meslek </a:t>
            </a:r>
            <a:r>
              <a:rPr dirty="0" sz="1000" spc="-75">
                <a:latin typeface="Times New Roman"/>
                <a:cs typeface="Times New Roman"/>
              </a:rPr>
              <a:t>yüksekokulu: </a:t>
            </a:r>
            <a:r>
              <a:rPr dirty="0" sz="1000" spc="-65">
                <a:latin typeface="Times New Roman"/>
                <a:cs typeface="Times New Roman"/>
              </a:rPr>
              <a:t>Bandırma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60">
                <a:latin typeface="Times New Roman"/>
                <a:cs typeface="Times New Roman"/>
              </a:rPr>
              <a:t>Üniversitesine </a:t>
            </a:r>
            <a:r>
              <a:rPr dirty="0" sz="1000" spc="-65">
                <a:latin typeface="Times New Roman"/>
                <a:cs typeface="Times New Roman"/>
              </a:rPr>
              <a:t>bağlı ön lisans </a:t>
            </a:r>
            <a:r>
              <a:rPr dirty="0" sz="1000" spc="-75">
                <a:latin typeface="Times New Roman"/>
                <a:cs typeface="Times New Roman"/>
              </a:rPr>
              <a:t>düzeyinde  </a:t>
            </a:r>
            <a:r>
              <a:rPr dirty="0" sz="1000" spc="-70">
                <a:latin typeface="Times New Roman"/>
                <a:cs typeface="Times New Roman"/>
              </a:rPr>
              <a:t>eğitim-öğretim yapılan </a:t>
            </a:r>
            <a:r>
              <a:rPr dirty="0" sz="1000" spc="-60">
                <a:latin typeface="Times New Roman"/>
                <a:cs typeface="Times New Roman"/>
              </a:rPr>
              <a:t>meslek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yüksekokullarını,</a:t>
            </a:r>
            <a:endParaRPr sz="1000">
              <a:latin typeface="Times New Roman"/>
              <a:cs typeface="Times New Roman"/>
            </a:endParaRPr>
          </a:p>
          <a:p>
            <a:pPr algn="just" marL="50800" marR="100965" indent="281940">
              <a:lnSpc>
                <a:spcPts val="1080"/>
              </a:lnSpc>
              <a:buAutoNum type="alphaLcParenR" startAt="9"/>
              <a:tabLst>
                <a:tab pos="556260" algn="l"/>
              </a:tabLst>
            </a:pPr>
            <a:r>
              <a:rPr dirty="0" sz="1000" spc="-60">
                <a:latin typeface="Times New Roman"/>
                <a:cs typeface="Times New Roman"/>
              </a:rPr>
              <a:t>Mutlak </a:t>
            </a:r>
            <a:r>
              <a:rPr dirty="0" sz="1000" spc="-65">
                <a:latin typeface="Times New Roman"/>
                <a:cs typeface="Times New Roman"/>
              </a:rPr>
              <a:t>değerlendirme: </a:t>
            </a:r>
            <a:r>
              <a:rPr dirty="0" sz="1000" spc="-30">
                <a:latin typeface="Times New Roman"/>
                <a:cs typeface="Times New Roman"/>
              </a:rPr>
              <a:t>Başarı </a:t>
            </a:r>
            <a:r>
              <a:rPr dirty="0" sz="1000" spc="-75">
                <a:latin typeface="Times New Roman"/>
                <a:cs typeface="Times New Roman"/>
              </a:rPr>
              <a:t>notunun </a:t>
            </a:r>
            <a:r>
              <a:rPr dirty="0" sz="1000" spc="-70">
                <a:latin typeface="Times New Roman"/>
                <a:cs typeface="Times New Roman"/>
              </a:rPr>
              <a:t>100 </a:t>
            </a:r>
            <a:r>
              <a:rPr dirty="0" sz="1000" spc="-45">
                <a:latin typeface="Times New Roman"/>
                <a:cs typeface="Times New Roman"/>
              </a:rPr>
              <a:t>tam </a:t>
            </a:r>
            <a:r>
              <a:rPr dirty="0" sz="1000" spc="-60">
                <a:latin typeface="Times New Roman"/>
                <a:cs typeface="Times New Roman"/>
              </a:rPr>
              <a:t>puan  </a:t>
            </a:r>
            <a:r>
              <a:rPr dirty="0" sz="1000" spc="-65">
                <a:latin typeface="Times New Roman"/>
                <a:cs typeface="Times New Roman"/>
              </a:rPr>
              <a:t>üzerinden </a:t>
            </a:r>
            <a:r>
              <a:rPr dirty="0" sz="1000" spc="-50">
                <a:latin typeface="Times New Roman"/>
                <a:cs typeface="Times New Roman"/>
              </a:rPr>
              <a:t>sayısal </a:t>
            </a:r>
            <a:r>
              <a:rPr dirty="0" sz="1000" spc="-55">
                <a:latin typeface="Times New Roman"/>
                <a:cs typeface="Times New Roman"/>
              </a:rPr>
              <a:t>olarak  </a:t>
            </a:r>
            <a:r>
              <a:rPr dirty="0" sz="1000" spc="-70">
                <a:latin typeface="Times New Roman"/>
                <a:cs typeface="Times New Roman"/>
              </a:rPr>
              <a:t>değerlendirildiği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sistemi,</a:t>
            </a:r>
            <a:endParaRPr sz="1000">
              <a:latin typeface="Times New Roman"/>
              <a:cs typeface="Times New Roman"/>
            </a:endParaRPr>
          </a:p>
          <a:p>
            <a:pPr algn="just" marL="50800" marR="85725" indent="281940">
              <a:lnSpc>
                <a:spcPts val="1080"/>
              </a:lnSpc>
              <a:spcBef>
                <a:spcPts val="5"/>
              </a:spcBef>
              <a:buAutoNum type="alphaLcParenR" startAt="9"/>
              <a:tabLst>
                <a:tab pos="441959" algn="l"/>
              </a:tabLst>
            </a:pPr>
            <a:r>
              <a:rPr dirty="0" sz="1000" spc="-65">
                <a:latin typeface="Times New Roman"/>
                <a:cs typeface="Times New Roman"/>
              </a:rPr>
              <a:t>Müdür: Bandırma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60">
                <a:latin typeface="Times New Roman"/>
                <a:cs typeface="Times New Roman"/>
              </a:rPr>
              <a:t>Üniversitesine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 meslek </a:t>
            </a:r>
            <a:r>
              <a:rPr dirty="0" sz="1000" spc="-75">
                <a:latin typeface="Times New Roman"/>
                <a:cs typeface="Times New Roman"/>
              </a:rPr>
              <a:t>yüksekokulu  </a:t>
            </a:r>
            <a:r>
              <a:rPr dirty="0" sz="1000" spc="-80">
                <a:latin typeface="Times New Roman"/>
                <a:cs typeface="Times New Roman"/>
              </a:rPr>
              <a:t>müdürünü,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 indent="281940">
              <a:lnSpc>
                <a:spcPts val="1080"/>
              </a:lnSpc>
              <a:buAutoNum type="alphaLcParenR" startAt="9"/>
              <a:tabLst>
                <a:tab pos="521970" algn="l"/>
              </a:tabLst>
            </a:pPr>
            <a:r>
              <a:rPr dirty="0" sz="1000" spc="-45">
                <a:latin typeface="Times New Roman"/>
                <a:cs typeface="Times New Roman"/>
              </a:rPr>
              <a:t>Öğrenci </a:t>
            </a:r>
            <a:r>
              <a:rPr dirty="0" sz="1000" spc="-35">
                <a:latin typeface="Times New Roman"/>
                <a:cs typeface="Times New Roman"/>
              </a:rPr>
              <a:t>İşleriDaire </a:t>
            </a:r>
            <a:r>
              <a:rPr dirty="0" sz="1000" spc="-65">
                <a:latin typeface="Times New Roman"/>
                <a:cs typeface="Times New Roman"/>
              </a:rPr>
              <a:t>Başkanlığı: Bandırma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50">
                <a:latin typeface="Times New Roman"/>
                <a:cs typeface="Times New Roman"/>
              </a:rPr>
              <a:t>Üniversitesi </a:t>
            </a:r>
            <a:r>
              <a:rPr dirty="0" sz="1000" spc="-45">
                <a:latin typeface="Times New Roman"/>
                <a:cs typeface="Times New Roman"/>
              </a:rPr>
              <a:t>Öğrenci </a:t>
            </a:r>
            <a:r>
              <a:rPr dirty="0" sz="1000" spc="-35">
                <a:latin typeface="Times New Roman"/>
                <a:cs typeface="Times New Roman"/>
              </a:rPr>
              <a:t>İşleri  </a:t>
            </a:r>
            <a:r>
              <a:rPr dirty="0" sz="1000" spc="-55">
                <a:latin typeface="Times New Roman"/>
                <a:cs typeface="Times New Roman"/>
              </a:rPr>
              <a:t>Daire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Başkanlığını,</a:t>
            </a:r>
            <a:endParaRPr sz="1000">
              <a:latin typeface="Times New Roman"/>
              <a:cs typeface="Times New Roman"/>
            </a:endParaRPr>
          </a:p>
          <a:p>
            <a:pPr algn="just" marL="50800" marR="104139" indent="281940">
              <a:lnSpc>
                <a:spcPts val="1080"/>
              </a:lnSpc>
              <a:buAutoNum type="alphaLcParenR" startAt="9"/>
              <a:tabLst>
                <a:tab pos="468630" algn="l"/>
              </a:tabLst>
            </a:pPr>
            <a:r>
              <a:rPr dirty="0" sz="1000" spc="-30">
                <a:latin typeface="Times New Roman"/>
                <a:cs typeface="Times New Roman"/>
              </a:rPr>
              <a:t>Ön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70">
                <a:latin typeface="Times New Roman"/>
                <a:cs typeface="Times New Roman"/>
              </a:rPr>
              <a:t>eğitim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öğretimi: </a:t>
            </a:r>
            <a:r>
              <a:rPr dirty="0" sz="1000" spc="-55">
                <a:latin typeface="Times New Roman"/>
                <a:cs typeface="Times New Roman"/>
              </a:rPr>
              <a:t>Ortaöğretim </a:t>
            </a:r>
            <a:r>
              <a:rPr dirty="0" sz="1000" spc="-70">
                <a:latin typeface="Times New Roman"/>
                <a:cs typeface="Times New Roman"/>
              </a:rPr>
              <a:t>yeterliliklerine </a:t>
            </a:r>
            <a:r>
              <a:rPr dirty="0" sz="1000" spc="-60">
                <a:latin typeface="Times New Roman"/>
                <a:cs typeface="Times New Roman"/>
              </a:rPr>
              <a:t>dayalı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70">
                <a:latin typeface="Times New Roman"/>
                <a:cs typeface="Times New Roman"/>
              </a:rPr>
              <a:t>iki </a:t>
            </a:r>
            <a:r>
              <a:rPr dirty="0" sz="1000" spc="-90">
                <a:latin typeface="Times New Roman"/>
                <a:cs typeface="Times New Roman"/>
              </a:rPr>
              <a:t>yıllık </a:t>
            </a:r>
            <a:r>
              <a:rPr dirty="0" sz="1000" spc="-65">
                <a:latin typeface="Times New Roman"/>
                <a:cs typeface="Times New Roman"/>
              </a:rPr>
              <a:t>programı  </a:t>
            </a:r>
            <a:r>
              <a:rPr dirty="0" sz="1000" spc="-55">
                <a:latin typeface="Times New Roman"/>
                <a:cs typeface="Times New Roman"/>
              </a:rPr>
              <a:t>kapsayan, </a:t>
            </a:r>
            <a:r>
              <a:rPr dirty="0" sz="1000" spc="-75">
                <a:latin typeface="Times New Roman"/>
                <a:cs typeface="Times New Roman"/>
              </a:rPr>
              <a:t>nitelikli </a:t>
            </a:r>
            <a:r>
              <a:rPr dirty="0" sz="1000" spc="-60">
                <a:latin typeface="Times New Roman"/>
                <a:cs typeface="Times New Roman"/>
              </a:rPr>
              <a:t>insan gücü yetiştirmeyi </a:t>
            </a:r>
            <a:r>
              <a:rPr dirty="0" sz="1000" spc="-55">
                <a:latin typeface="Times New Roman"/>
                <a:cs typeface="Times New Roman"/>
              </a:rPr>
              <a:t>amaçlayan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75">
                <a:latin typeface="Times New Roman"/>
                <a:cs typeface="Times New Roman"/>
              </a:rPr>
              <a:t>öğretiminin </a:t>
            </a:r>
            <a:r>
              <a:rPr dirty="0" sz="1000" spc="-85">
                <a:latin typeface="Times New Roman"/>
                <a:cs typeface="Times New Roman"/>
              </a:rPr>
              <a:t>ilk </a:t>
            </a:r>
            <a:r>
              <a:rPr dirty="0" sz="1000" spc="-65">
                <a:latin typeface="Times New Roman"/>
                <a:cs typeface="Times New Roman"/>
              </a:rPr>
              <a:t>kademesini </a:t>
            </a:r>
            <a:r>
              <a:rPr dirty="0" sz="1000" spc="-55">
                <a:latin typeface="Times New Roman"/>
                <a:cs typeface="Times New Roman"/>
              </a:rPr>
              <a:t>teşkil  </a:t>
            </a:r>
            <a:r>
              <a:rPr dirty="0" sz="1000" spc="-45">
                <a:latin typeface="Times New Roman"/>
                <a:cs typeface="Times New Roman"/>
              </a:rPr>
              <a:t>eden </a:t>
            </a:r>
            <a:r>
              <a:rPr dirty="0" sz="1000" spc="-75">
                <a:latin typeface="Times New Roman"/>
                <a:cs typeface="Times New Roman"/>
              </a:rPr>
              <a:t>bir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yükseköğretimi,</a:t>
            </a:r>
            <a:endParaRPr sz="1000">
              <a:latin typeface="Times New Roman"/>
              <a:cs typeface="Times New Roman"/>
            </a:endParaRPr>
          </a:p>
          <a:p>
            <a:pPr algn="just" marL="454659" indent="-122555">
              <a:lnSpc>
                <a:spcPts val="1005"/>
              </a:lnSpc>
              <a:buAutoNum type="alphaLcParenR" startAt="9"/>
              <a:tabLst>
                <a:tab pos="455295" algn="l"/>
              </a:tabLst>
            </a:pPr>
            <a:r>
              <a:rPr dirty="0" sz="1000" spc="-70">
                <a:latin typeface="Times New Roman"/>
                <a:cs typeface="Times New Roman"/>
              </a:rPr>
              <a:t>ÖSYM: </a:t>
            </a:r>
            <a:r>
              <a:rPr dirty="0" sz="1000" spc="-60">
                <a:latin typeface="Times New Roman"/>
                <a:cs typeface="Times New Roman"/>
              </a:rPr>
              <a:t>Ölçme, Seçme ve Yerleştirme</a:t>
            </a:r>
            <a:r>
              <a:rPr dirty="0" sz="1000" spc="10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Merkezini,</a:t>
            </a:r>
            <a:endParaRPr sz="1000">
              <a:latin typeface="Times New Roman"/>
              <a:cs typeface="Times New Roman"/>
            </a:endParaRPr>
          </a:p>
          <a:p>
            <a:pPr algn="just" marL="332740">
              <a:lnSpc>
                <a:spcPts val="1080"/>
              </a:lnSpc>
            </a:pPr>
            <a:r>
              <a:rPr dirty="0" sz="1000" spc="-60">
                <a:latin typeface="Times New Roman"/>
                <a:cs typeface="Times New Roman"/>
              </a:rPr>
              <a:t>ö) </a:t>
            </a:r>
            <a:r>
              <a:rPr dirty="0" sz="1000" spc="-55">
                <a:latin typeface="Times New Roman"/>
                <a:cs typeface="Times New Roman"/>
              </a:rPr>
              <a:t>Rektör: </a:t>
            </a:r>
            <a:r>
              <a:rPr dirty="0" sz="1000" spc="-70">
                <a:latin typeface="Times New Roman"/>
                <a:cs typeface="Times New Roman"/>
              </a:rPr>
              <a:t>Bandırma </a:t>
            </a:r>
            <a:r>
              <a:rPr dirty="0" sz="1000" spc="-65">
                <a:latin typeface="Times New Roman"/>
                <a:cs typeface="Times New Roman"/>
              </a:rPr>
              <a:t>Onyedi </a:t>
            </a:r>
            <a:r>
              <a:rPr dirty="0" sz="1000" spc="-75">
                <a:latin typeface="Times New Roman"/>
                <a:cs typeface="Times New Roman"/>
              </a:rPr>
              <a:t>Eylül </a:t>
            </a:r>
            <a:r>
              <a:rPr dirty="0" sz="1000" spc="-55">
                <a:latin typeface="Times New Roman"/>
                <a:cs typeface="Times New Roman"/>
              </a:rPr>
              <a:t>Üniversitesi </a:t>
            </a:r>
            <a:r>
              <a:rPr dirty="0" sz="1000" spc="-65">
                <a:latin typeface="Times New Roman"/>
                <a:cs typeface="Times New Roman"/>
              </a:rPr>
              <a:t>Rektörünü,</a:t>
            </a:r>
            <a:endParaRPr sz="1000">
              <a:latin typeface="Times New Roman"/>
              <a:cs typeface="Times New Roman"/>
            </a:endParaRPr>
          </a:p>
          <a:p>
            <a:pPr marL="454659" indent="-122555">
              <a:lnSpc>
                <a:spcPts val="1080"/>
              </a:lnSpc>
              <a:buAutoNum type="alphaLcParenR" startAt="16"/>
              <a:tabLst>
                <a:tab pos="455295" algn="l"/>
              </a:tabLst>
            </a:pPr>
            <a:r>
              <a:rPr dirty="0" sz="1000" spc="-65">
                <a:latin typeface="Times New Roman"/>
                <a:cs typeface="Times New Roman"/>
              </a:rPr>
              <a:t>Rektörlük: </a:t>
            </a:r>
            <a:r>
              <a:rPr dirty="0" sz="1000" spc="-70">
                <a:latin typeface="Times New Roman"/>
                <a:cs typeface="Times New Roman"/>
              </a:rPr>
              <a:t>Bandırma </a:t>
            </a:r>
            <a:r>
              <a:rPr dirty="0" sz="1000" spc="-65">
                <a:latin typeface="Times New Roman"/>
                <a:cs typeface="Times New Roman"/>
              </a:rPr>
              <a:t>Onyedi </a:t>
            </a:r>
            <a:r>
              <a:rPr dirty="0" sz="1000" spc="-75">
                <a:latin typeface="Times New Roman"/>
                <a:cs typeface="Times New Roman"/>
              </a:rPr>
              <a:t>Eylül </a:t>
            </a:r>
            <a:r>
              <a:rPr dirty="0" sz="1000" spc="-55">
                <a:latin typeface="Times New Roman"/>
                <a:cs typeface="Times New Roman"/>
              </a:rPr>
              <a:t>Üniversitesi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Rektörlüğünü,</a:t>
            </a:r>
            <a:endParaRPr sz="1000">
              <a:latin typeface="Times New Roman"/>
              <a:cs typeface="Times New Roman"/>
            </a:endParaRPr>
          </a:p>
          <a:p>
            <a:pPr marL="439420" indent="-107314">
              <a:lnSpc>
                <a:spcPts val="1080"/>
              </a:lnSpc>
              <a:buAutoNum type="alphaLcParenR" startAt="18"/>
              <a:tabLst>
                <a:tab pos="440055" algn="l"/>
              </a:tabLst>
            </a:pPr>
            <a:r>
              <a:rPr dirty="0" sz="1000" spc="-55">
                <a:latin typeface="Times New Roman"/>
                <a:cs typeface="Times New Roman"/>
              </a:rPr>
              <a:t>Senato: </a:t>
            </a:r>
            <a:r>
              <a:rPr dirty="0" sz="1000" spc="-70">
                <a:latin typeface="Times New Roman"/>
                <a:cs typeface="Times New Roman"/>
              </a:rPr>
              <a:t>Bandırma </a:t>
            </a:r>
            <a:r>
              <a:rPr dirty="0" sz="1000" spc="-65">
                <a:latin typeface="Times New Roman"/>
                <a:cs typeface="Times New Roman"/>
              </a:rPr>
              <a:t>Onyedi </a:t>
            </a:r>
            <a:r>
              <a:rPr dirty="0" sz="1000" spc="-75">
                <a:latin typeface="Times New Roman"/>
                <a:cs typeface="Times New Roman"/>
              </a:rPr>
              <a:t>Eylül </a:t>
            </a:r>
            <a:r>
              <a:rPr dirty="0" sz="1000" spc="-55">
                <a:latin typeface="Times New Roman"/>
                <a:cs typeface="Times New Roman"/>
              </a:rPr>
              <a:t>Üniversitesi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Senatosunu,</a:t>
            </a:r>
            <a:endParaRPr sz="1000">
              <a:latin typeface="Times New Roman"/>
              <a:cs typeface="Times New Roman"/>
            </a:endParaRPr>
          </a:p>
          <a:p>
            <a:pPr marL="447040" indent="-114935">
              <a:lnSpc>
                <a:spcPts val="1080"/>
              </a:lnSpc>
              <a:buAutoNum type="alphaLcParenR" startAt="18"/>
              <a:tabLst>
                <a:tab pos="447675" algn="l"/>
              </a:tabLst>
            </a:pPr>
            <a:r>
              <a:rPr dirty="0" sz="1000" spc="-60">
                <a:latin typeface="Times New Roman"/>
                <a:cs typeface="Times New Roman"/>
              </a:rPr>
              <a:t>Üniversite: </a:t>
            </a:r>
            <a:r>
              <a:rPr dirty="0" sz="1000" spc="-70">
                <a:latin typeface="Times New Roman"/>
                <a:cs typeface="Times New Roman"/>
              </a:rPr>
              <a:t>Bandırma </a:t>
            </a:r>
            <a:r>
              <a:rPr dirty="0" sz="1000" spc="-65">
                <a:latin typeface="Times New Roman"/>
                <a:cs typeface="Times New Roman"/>
              </a:rPr>
              <a:t>Onyedi </a:t>
            </a:r>
            <a:r>
              <a:rPr dirty="0" sz="1000" spc="-75">
                <a:latin typeface="Times New Roman"/>
                <a:cs typeface="Times New Roman"/>
              </a:rPr>
              <a:t>Eylül </a:t>
            </a:r>
            <a:r>
              <a:rPr dirty="0" sz="1000" spc="-65">
                <a:latin typeface="Times New Roman"/>
                <a:cs typeface="Times New Roman"/>
              </a:rPr>
              <a:t>Üniversitesini,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080"/>
              </a:lnSpc>
            </a:pPr>
            <a:r>
              <a:rPr dirty="0" sz="1000" spc="-30">
                <a:latin typeface="Times New Roman"/>
                <a:cs typeface="Times New Roman"/>
              </a:rPr>
              <a:t>ş) </a:t>
            </a:r>
            <a:r>
              <a:rPr dirty="0" sz="1000" spc="-65">
                <a:latin typeface="Times New Roman"/>
                <a:cs typeface="Times New Roman"/>
              </a:rPr>
              <a:t>Üniversite </a:t>
            </a:r>
            <a:r>
              <a:rPr dirty="0" sz="1000" spc="-70">
                <a:latin typeface="Times New Roman"/>
                <a:cs typeface="Times New Roman"/>
              </a:rPr>
              <a:t>Yönetim Kurulu: Bandırma </a:t>
            </a:r>
            <a:r>
              <a:rPr dirty="0" sz="1000" spc="-65">
                <a:latin typeface="Times New Roman"/>
                <a:cs typeface="Times New Roman"/>
              </a:rPr>
              <a:t>Onyedi </a:t>
            </a:r>
            <a:r>
              <a:rPr dirty="0" sz="1000" spc="-75">
                <a:latin typeface="Times New Roman"/>
                <a:cs typeface="Times New Roman"/>
              </a:rPr>
              <a:t>Eylül </a:t>
            </a:r>
            <a:r>
              <a:rPr dirty="0" sz="1000" spc="-65">
                <a:latin typeface="Times New Roman"/>
                <a:cs typeface="Times New Roman"/>
              </a:rPr>
              <a:t>Üniversitesinin </a:t>
            </a:r>
            <a:r>
              <a:rPr dirty="0" sz="1000" spc="-70">
                <a:latin typeface="Times New Roman"/>
                <a:cs typeface="Times New Roman"/>
              </a:rPr>
              <a:t>Yönetim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Kurulunu,</a:t>
            </a:r>
            <a:endParaRPr sz="1000">
              <a:latin typeface="Times New Roman"/>
              <a:cs typeface="Times New Roman"/>
            </a:endParaRPr>
          </a:p>
          <a:p>
            <a:pPr algn="just" marL="50800" marR="104139" indent="281940">
              <a:lnSpc>
                <a:spcPts val="1080"/>
              </a:lnSpc>
              <a:spcBef>
                <a:spcPts val="75"/>
              </a:spcBef>
              <a:buAutoNum type="alphaLcParenR" startAt="20"/>
              <a:tabLst>
                <a:tab pos="480059" algn="l"/>
              </a:tabLst>
            </a:pPr>
            <a:r>
              <a:rPr dirty="0" sz="1000" spc="-65">
                <a:latin typeface="Times New Roman"/>
                <a:cs typeface="Times New Roman"/>
              </a:rPr>
              <a:t>Yandal </a:t>
            </a:r>
            <a:r>
              <a:rPr dirty="0" sz="1000" spc="-70">
                <a:latin typeface="Times New Roman"/>
                <a:cs typeface="Times New Roman"/>
              </a:rPr>
              <a:t>programı: </a:t>
            </a:r>
            <a:r>
              <a:rPr dirty="0" sz="1000" spc="-5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90">
                <a:latin typeface="Times New Roman"/>
                <a:cs typeface="Times New Roman"/>
              </a:rPr>
              <a:t>diploma </a:t>
            </a:r>
            <a:r>
              <a:rPr dirty="0" sz="1000" spc="-70">
                <a:latin typeface="Times New Roman"/>
                <a:cs typeface="Times New Roman"/>
              </a:rPr>
              <a:t>programına kayıtlı öğrencinin öngörülen </a:t>
            </a:r>
            <a:r>
              <a:rPr dirty="0" sz="1000" spc="-40">
                <a:latin typeface="Times New Roman"/>
                <a:cs typeface="Times New Roman"/>
              </a:rPr>
              <a:t>şartları  </a:t>
            </a:r>
            <a:r>
              <a:rPr dirty="0" sz="1000" spc="-50">
                <a:latin typeface="Times New Roman"/>
                <a:cs typeface="Times New Roman"/>
              </a:rPr>
              <a:t>taşıması </a:t>
            </a:r>
            <a:r>
              <a:rPr dirty="0" sz="1000" spc="-75">
                <a:latin typeface="Times New Roman"/>
                <a:cs typeface="Times New Roman"/>
              </a:rPr>
              <a:t>kaydıyla </a:t>
            </a:r>
            <a:r>
              <a:rPr dirty="0" sz="1000" spc="-55">
                <a:latin typeface="Times New Roman"/>
                <a:cs typeface="Times New Roman"/>
              </a:rPr>
              <a:t>aynı </a:t>
            </a:r>
            <a:r>
              <a:rPr dirty="0" sz="1000" spc="-65">
                <a:latin typeface="Times New Roman"/>
                <a:cs typeface="Times New Roman"/>
              </a:rPr>
              <a:t>yükseköğretim </a:t>
            </a:r>
            <a:r>
              <a:rPr dirty="0" sz="1000" spc="-80">
                <a:latin typeface="Times New Roman"/>
                <a:cs typeface="Times New Roman"/>
              </a:rPr>
              <a:t>kurumunda </a:t>
            </a:r>
            <a:r>
              <a:rPr dirty="0" sz="1000" spc="-55">
                <a:latin typeface="Times New Roman"/>
                <a:cs typeface="Times New Roman"/>
              </a:rPr>
              <a:t>başka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90">
                <a:latin typeface="Times New Roman"/>
                <a:cs typeface="Times New Roman"/>
              </a:rPr>
              <a:t>diploma </a:t>
            </a:r>
            <a:r>
              <a:rPr dirty="0" sz="1000" spc="-75">
                <a:latin typeface="Times New Roman"/>
                <a:cs typeface="Times New Roman"/>
              </a:rPr>
              <a:t>programının </a:t>
            </a:r>
            <a:r>
              <a:rPr dirty="0" sz="1000" spc="-70">
                <a:latin typeface="Times New Roman"/>
                <a:cs typeface="Times New Roman"/>
              </a:rPr>
              <a:t>belirli </a:t>
            </a:r>
            <a:r>
              <a:rPr dirty="0" sz="1000" spc="-55">
                <a:latin typeface="Times New Roman"/>
                <a:cs typeface="Times New Roman"/>
              </a:rPr>
              <a:t>derslerini  </a:t>
            </a:r>
            <a:r>
              <a:rPr dirty="0" sz="1000" spc="-65">
                <a:latin typeface="Times New Roman"/>
                <a:cs typeface="Times New Roman"/>
              </a:rPr>
              <a:t>almak </a:t>
            </a:r>
            <a:r>
              <a:rPr dirty="0" sz="1000" spc="-60">
                <a:latin typeface="Times New Roman"/>
                <a:cs typeface="Times New Roman"/>
              </a:rPr>
              <a:t>suretiyle </a:t>
            </a:r>
            <a:r>
              <a:rPr dirty="0" sz="1000" spc="-90">
                <a:latin typeface="Times New Roman"/>
                <a:cs typeface="Times New Roman"/>
              </a:rPr>
              <a:t>diploma </a:t>
            </a:r>
            <a:r>
              <a:rPr dirty="0" sz="1000" spc="-65">
                <a:latin typeface="Times New Roman"/>
                <a:cs typeface="Times New Roman"/>
              </a:rPr>
              <a:t>yerine </a:t>
            </a:r>
            <a:r>
              <a:rPr dirty="0" sz="1000" spc="-55">
                <a:latin typeface="Times New Roman"/>
                <a:cs typeface="Times New Roman"/>
              </a:rPr>
              <a:t>geçmeyen sertifika </a:t>
            </a:r>
            <a:r>
              <a:rPr dirty="0" sz="1000" spc="-70">
                <a:latin typeface="Times New Roman"/>
                <a:cs typeface="Times New Roman"/>
              </a:rPr>
              <a:t>alabilmelerini </a:t>
            </a:r>
            <a:r>
              <a:rPr dirty="0" sz="1000" spc="-55">
                <a:latin typeface="Times New Roman"/>
                <a:cs typeface="Times New Roman"/>
              </a:rPr>
              <a:t>sağlayan</a:t>
            </a:r>
            <a:r>
              <a:rPr dirty="0" sz="1000" spc="-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programı,</a:t>
            </a:r>
            <a:endParaRPr sz="1000">
              <a:latin typeface="Times New Roman"/>
              <a:cs typeface="Times New Roman"/>
            </a:endParaRPr>
          </a:p>
          <a:p>
            <a:pPr algn="just" marL="50800" marR="75565" indent="281940">
              <a:lnSpc>
                <a:spcPts val="1080"/>
              </a:lnSpc>
              <a:buAutoNum type="alphaLcParenR" startAt="20"/>
              <a:tabLst>
                <a:tab pos="455295" algn="l"/>
              </a:tabLst>
            </a:pPr>
            <a:r>
              <a:rPr dirty="0" sz="1000" spc="-70">
                <a:latin typeface="Times New Roman"/>
                <a:cs typeface="Times New Roman"/>
              </a:rPr>
              <a:t>Yüksekokul: </a:t>
            </a:r>
            <a:r>
              <a:rPr dirty="0" sz="1000" spc="-65">
                <a:latin typeface="Times New Roman"/>
                <a:cs typeface="Times New Roman"/>
              </a:rPr>
              <a:t>Bandırma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60">
                <a:latin typeface="Times New Roman"/>
                <a:cs typeface="Times New Roman"/>
              </a:rPr>
              <a:t>Üniversitesine </a:t>
            </a:r>
            <a:r>
              <a:rPr dirty="0" sz="1000" spc="-65">
                <a:latin typeface="Times New Roman"/>
                <a:cs typeface="Times New Roman"/>
              </a:rPr>
              <a:t>bağlı lisans </a:t>
            </a:r>
            <a:r>
              <a:rPr dirty="0" sz="1000" spc="-75">
                <a:latin typeface="Times New Roman"/>
                <a:cs typeface="Times New Roman"/>
              </a:rPr>
              <a:t>düzeyinde </a:t>
            </a:r>
            <a:r>
              <a:rPr dirty="0" sz="1000" spc="-70">
                <a:latin typeface="Times New Roman"/>
                <a:cs typeface="Times New Roman"/>
              </a:rPr>
              <a:t>eğitim-öğretim  yapılan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yüksekokulları,</a:t>
            </a:r>
            <a:endParaRPr sz="1000">
              <a:latin typeface="Times New Roman"/>
              <a:cs typeface="Times New Roman"/>
            </a:endParaRPr>
          </a:p>
          <a:p>
            <a:pPr algn="just" marL="332740">
              <a:lnSpc>
                <a:spcPts val="1035"/>
              </a:lnSpc>
            </a:pPr>
            <a:r>
              <a:rPr dirty="0" sz="1000" spc="-60">
                <a:latin typeface="Times New Roman"/>
                <a:cs typeface="Times New Roman"/>
              </a:rPr>
              <a:t>ifade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eder.</a:t>
            </a:r>
            <a:endParaRPr sz="1000">
              <a:latin typeface="Times New Roman"/>
              <a:cs typeface="Times New Roman"/>
            </a:endParaRPr>
          </a:p>
          <a:p>
            <a:pPr algn="ctr" marL="207010">
              <a:lnSpc>
                <a:spcPts val="1110"/>
              </a:lnSpc>
            </a:pPr>
            <a:r>
              <a:rPr dirty="0" sz="1000" spc="-50" b="1">
                <a:latin typeface="Times New Roman"/>
                <a:cs typeface="Times New Roman"/>
              </a:rPr>
              <a:t>İKİNCİ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BÖLÜM</a:t>
            </a:r>
            <a:endParaRPr sz="1000">
              <a:latin typeface="Times New Roman"/>
              <a:cs typeface="Times New Roman"/>
            </a:endParaRPr>
          </a:p>
          <a:p>
            <a:pPr marL="332740" marR="1315720" indent="1203960">
              <a:lnSpc>
                <a:spcPts val="1080"/>
              </a:lnSpc>
              <a:spcBef>
                <a:spcPts val="75"/>
              </a:spcBef>
            </a:pPr>
            <a:r>
              <a:rPr dirty="0" sz="1000" spc="-60" b="1">
                <a:latin typeface="Times New Roman"/>
                <a:cs typeface="Times New Roman"/>
              </a:rPr>
              <a:t>Kayıt </a:t>
            </a:r>
            <a:r>
              <a:rPr dirty="0" sz="1000" spc="-30" b="1">
                <a:latin typeface="Times New Roman"/>
                <a:cs typeface="Times New Roman"/>
              </a:rPr>
              <a:t>ve </a:t>
            </a:r>
            <a:r>
              <a:rPr dirty="0" sz="1000" spc="-50" b="1">
                <a:latin typeface="Times New Roman"/>
                <a:cs typeface="Times New Roman"/>
              </a:rPr>
              <a:t>Eğitim-Öğretim </a:t>
            </a:r>
            <a:r>
              <a:rPr dirty="0" sz="1000" spc="-45" b="1">
                <a:latin typeface="Times New Roman"/>
                <a:cs typeface="Times New Roman"/>
              </a:rPr>
              <a:t>Esasları  Eğitim-öğretim</a:t>
            </a:r>
            <a:r>
              <a:rPr dirty="0" sz="1000" spc="-65" b="1">
                <a:latin typeface="Times New Roman"/>
                <a:cs typeface="Times New Roman"/>
              </a:rPr>
              <a:t> </a:t>
            </a:r>
            <a:r>
              <a:rPr dirty="0" sz="1000" spc="-45" b="1">
                <a:latin typeface="Times New Roman"/>
                <a:cs typeface="Times New Roman"/>
              </a:rPr>
              <a:t>dönemleri</a:t>
            </a:r>
            <a:endParaRPr sz="1000">
              <a:latin typeface="Times New Roman"/>
              <a:cs typeface="Times New Roman"/>
            </a:endParaRPr>
          </a:p>
          <a:p>
            <a:pPr marL="50800" marR="108585" indent="283845">
              <a:lnSpc>
                <a:spcPts val="1080"/>
              </a:lnSpc>
              <a:spcBef>
                <a:spcPts val="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5 </a:t>
            </a:r>
            <a:r>
              <a:rPr dirty="0" sz="1000" spc="-30" b="1">
                <a:latin typeface="Times New Roman"/>
                <a:cs typeface="Times New Roman"/>
              </a:rPr>
              <a:t>–</a:t>
            </a:r>
            <a:r>
              <a:rPr dirty="0" sz="1000" spc="-30">
                <a:latin typeface="Times New Roman"/>
                <a:cs typeface="Times New Roman"/>
              </a:rPr>
              <a:t>(1)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50">
                <a:latin typeface="Times New Roman"/>
                <a:cs typeface="Times New Roman"/>
              </a:rPr>
              <a:t>esasına </a:t>
            </a:r>
            <a:r>
              <a:rPr dirty="0" sz="1000" spc="-60">
                <a:latin typeface="Times New Roman"/>
                <a:cs typeface="Times New Roman"/>
              </a:rPr>
              <a:t>göre </a:t>
            </a:r>
            <a:r>
              <a:rPr dirty="0" sz="1000" spc="-75">
                <a:latin typeface="Times New Roman"/>
                <a:cs typeface="Times New Roman"/>
              </a:rPr>
              <a:t>düzenlenir. </a:t>
            </a:r>
            <a:r>
              <a:rPr dirty="0" sz="1000" spc="-40">
                <a:latin typeface="Times New Roman"/>
                <a:cs typeface="Times New Roman"/>
              </a:rPr>
              <a:t>Ancak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kurulların  </a:t>
            </a:r>
            <a:r>
              <a:rPr dirty="0" sz="1000" spc="-55">
                <a:latin typeface="Times New Roman"/>
                <a:cs typeface="Times New Roman"/>
              </a:rPr>
              <a:t>önerisi </a:t>
            </a:r>
            <a:r>
              <a:rPr dirty="0" sz="1000" spc="-65">
                <a:latin typeface="Times New Roman"/>
                <a:cs typeface="Times New Roman"/>
              </a:rPr>
              <a:t>üzerine </a:t>
            </a:r>
            <a:r>
              <a:rPr dirty="0" sz="1000" spc="-50">
                <a:latin typeface="Times New Roman"/>
                <a:cs typeface="Times New Roman"/>
              </a:rPr>
              <a:t>Senato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90">
                <a:latin typeface="Times New Roman"/>
                <a:cs typeface="Times New Roman"/>
              </a:rPr>
              <a:t>yıllık </a:t>
            </a:r>
            <a:r>
              <a:rPr dirty="0" sz="1000" spc="-75">
                <a:latin typeface="Times New Roman"/>
                <a:cs typeface="Times New Roman"/>
              </a:rPr>
              <a:t>okutulmasına </a:t>
            </a:r>
            <a:r>
              <a:rPr dirty="0" sz="1000" spc="-40">
                <a:latin typeface="Times New Roman"/>
                <a:cs typeface="Times New Roman"/>
              </a:rPr>
              <a:t>karar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verebilir.</a:t>
            </a:r>
            <a:endParaRPr sz="1000">
              <a:latin typeface="Times New Roman"/>
              <a:cs typeface="Times New Roman"/>
            </a:endParaRPr>
          </a:p>
          <a:p>
            <a:pPr marL="50800" marR="104139" indent="281940">
              <a:lnSpc>
                <a:spcPts val="1080"/>
              </a:lnSpc>
              <a:spcBef>
                <a:spcPts val="300"/>
              </a:spcBef>
            </a:pPr>
            <a:r>
              <a:rPr dirty="0" sz="1000" spc="-50">
                <a:latin typeface="Times New Roman"/>
                <a:cs typeface="Times New Roman"/>
              </a:rPr>
              <a:t>(2) </a:t>
            </a:r>
            <a:r>
              <a:rPr dirty="0" sz="1000" spc="-35" b="1">
                <a:latin typeface="Times New Roman"/>
                <a:cs typeface="Times New Roman"/>
              </a:rPr>
              <a:t>(Değişik:RG-30/10/2020-31289)</a:t>
            </a:r>
            <a:r>
              <a:rPr dirty="0" baseline="21604" sz="1350" spc="-52" b="1">
                <a:latin typeface="Times New Roman"/>
                <a:cs typeface="Times New Roman"/>
              </a:rPr>
              <a:t>(1) </a:t>
            </a:r>
            <a:r>
              <a:rPr dirty="0" sz="1000" spc="-65">
                <a:latin typeface="Times New Roman"/>
                <a:cs typeface="Times New Roman"/>
              </a:rPr>
              <a:t>Akademik </a:t>
            </a:r>
            <a:r>
              <a:rPr dirty="0" sz="1000" spc="-80">
                <a:latin typeface="Times New Roman"/>
                <a:cs typeface="Times New Roman"/>
              </a:rPr>
              <a:t>yıl, </a:t>
            </a:r>
            <a:r>
              <a:rPr dirty="0" sz="1000" spc="-70">
                <a:latin typeface="Times New Roman"/>
                <a:cs typeface="Times New Roman"/>
              </a:rPr>
              <a:t>güz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0">
                <a:latin typeface="Times New Roman"/>
                <a:cs typeface="Times New Roman"/>
              </a:rPr>
              <a:t>bahar </a:t>
            </a:r>
            <a:r>
              <a:rPr dirty="0" sz="1000" spc="-75">
                <a:latin typeface="Times New Roman"/>
                <a:cs typeface="Times New Roman"/>
              </a:rPr>
              <a:t>dönemi olmak </a:t>
            </a:r>
            <a:r>
              <a:rPr dirty="0" sz="1000" spc="-55">
                <a:latin typeface="Times New Roman"/>
                <a:cs typeface="Times New Roman"/>
              </a:rPr>
              <a:t>üzere  </a:t>
            </a:r>
            <a:r>
              <a:rPr dirty="0" sz="1000" spc="-70">
                <a:latin typeface="Times New Roman"/>
                <a:cs typeface="Times New Roman"/>
              </a:rPr>
              <a:t>iki yarıyıldan </a:t>
            </a:r>
            <a:r>
              <a:rPr dirty="0" sz="1000" spc="-75">
                <a:latin typeface="Times New Roman"/>
                <a:cs typeface="Times New Roman"/>
              </a:rPr>
              <a:t>oluşur. </a:t>
            </a:r>
            <a:r>
              <a:rPr dirty="0" sz="1000" spc="-5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65">
                <a:latin typeface="Times New Roman"/>
                <a:cs typeface="Times New Roman"/>
              </a:rPr>
              <a:t>on </a:t>
            </a:r>
            <a:r>
              <a:rPr dirty="0" sz="1000" spc="-60">
                <a:latin typeface="Times New Roman"/>
                <a:cs typeface="Times New Roman"/>
              </a:rPr>
              <a:t>dört </a:t>
            </a:r>
            <a:r>
              <a:rPr dirty="0" sz="1000" spc="-55">
                <a:latin typeface="Times New Roman"/>
                <a:cs typeface="Times New Roman"/>
              </a:rPr>
              <a:t>haftadır </a:t>
            </a:r>
            <a:r>
              <a:rPr dirty="0" sz="1000" spc="-65">
                <a:latin typeface="Times New Roman"/>
                <a:cs typeface="Times New Roman"/>
              </a:rPr>
              <a:t>(yetmiş </a:t>
            </a:r>
            <a:r>
              <a:rPr dirty="0" sz="1000" spc="-70">
                <a:latin typeface="Times New Roman"/>
                <a:cs typeface="Times New Roman"/>
              </a:rPr>
              <a:t>iş günü). </a:t>
            </a:r>
            <a:r>
              <a:rPr dirty="0" sz="1000" spc="-50">
                <a:latin typeface="Times New Roman"/>
                <a:cs typeface="Times New Roman"/>
              </a:rPr>
              <a:t>Kayıt, </a:t>
            </a:r>
            <a:r>
              <a:rPr dirty="0" sz="1000" spc="-35">
                <a:latin typeface="Times New Roman"/>
                <a:cs typeface="Times New Roman"/>
              </a:rPr>
              <a:t>ara</a:t>
            </a:r>
            <a:r>
              <a:rPr dirty="0" sz="1000" spc="135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sınav ve </a:t>
            </a:r>
            <a:r>
              <a:rPr dirty="0" sz="1000" spc="-65">
                <a:latin typeface="Times New Roman"/>
                <a:cs typeface="Times New Roman"/>
              </a:rPr>
              <a:t>yarıyıl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9734" y="318761"/>
            <a:ext cx="4642485" cy="9945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127000">
              <a:lnSpc>
                <a:spcPts val="1140"/>
              </a:lnSpc>
              <a:spcBef>
                <a:spcPts val="120"/>
              </a:spcBef>
            </a:pPr>
            <a:r>
              <a:rPr dirty="0" sz="1000" spc="-60">
                <a:latin typeface="Times New Roman"/>
                <a:cs typeface="Times New Roman"/>
              </a:rPr>
              <a:t>sonu sınav </a:t>
            </a:r>
            <a:r>
              <a:rPr dirty="0" sz="1000" spc="-65">
                <a:latin typeface="Times New Roman"/>
                <a:cs typeface="Times New Roman"/>
              </a:rPr>
              <a:t>dönemleri bu </a:t>
            </a:r>
            <a:r>
              <a:rPr dirty="0" sz="1000" spc="-60">
                <a:latin typeface="Times New Roman"/>
                <a:cs typeface="Times New Roman"/>
              </a:rPr>
              <a:t>sürenin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dışındadır.</a:t>
            </a:r>
            <a:endParaRPr sz="1000">
              <a:latin typeface="Times New Roman"/>
              <a:cs typeface="Times New Roman"/>
            </a:endParaRPr>
          </a:p>
          <a:p>
            <a:pPr algn="just" marL="127000" marR="156210" indent="281940">
              <a:lnSpc>
                <a:spcPts val="1080"/>
              </a:lnSpc>
              <a:spcBef>
                <a:spcPts val="75"/>
              </a:spcBef>
              <a:buAutoNum type="arabicParenBoth" startAt="3"/>
              <a:tabLst>
                <a:tab pos="598170" algn="l"/>
              </a:tabLst>
            </a:pPr>
            <a:r>
              <a:rPr dirty="0" sz="1000" spc="-45">
                <a:latin typeface="Times New Roman"/>
                <a:cs typeface="Times New Roman"/>
              </a:rPr>
              <a:t>Staj, </a:t>
            </a:r>
            <a:r>
              <a:rPr dirty="0" sz="1000" spc="-60">
                <a:latin typeface="Times New Roman"/>
                <a:cs typeface="Times New Roman"/>
              </a:rPr>
              <a:t>kurs </a:t>
            </a:r>
            <a:r>
              <a:rPr dirty="0" sz="1000" spc="-75">
                <a:latin typeface="Times New Roman"/>
                <a:cs typeface="Times New Roman"/>
              </a:rPr>
              <a:t>gibi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60">
                <a:latin typeface="Times New Roman"/>
                <a:cs typeface="Times New Roman"/>
              </a:rPr>
              <a:t>faaliyetlerine </a:t>
            </a:r>
            <a:r>
              <a:rPr dirty="0" sz="1000" spc="-85">
                <a:latin typeface="Times New Roman"/>
                <a:cs typeface="Times New Roman"/>
              </a:rPr>
              <a:t>ilişkin </a:t>
            </a:r>
            <a:r>
              <a:rPr dirty="0" sz="1000" spc="-40">
                <a:latin typeface="Times New Roman"/>
                <a:cs typeface="Times New Roman"/>
              </a:rPr>
              <a:t>esaslar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5">
                <a:latin typeface="Times New Roman"/>
                <a:cs typeface="Times New Roman"/>
              </a:rPr>
              <a:t>kurulun </a:t>
            </a:r>
            <a:r>
              <a:rPr dirty="0" sz="1000" spc="-55">
                <a:latin typeface="Times New Roman"/>
                <a:cs typeface="Times New Roman"/>
              </a:rPr>
              <a:t>önerisi </a:t>
            </a:r>
            <a:r>
              <a:rPr dirty="0" sz="1000" spc="-65">
                <a:latin typeface="Times New Roman"/>
                <a:cs typeface="Times New Roman"/>
              </a:rPr>
              <a:t>üzerine  </a:t>
            </a:r>
            <a:r>
              <a:rPr dirty="0" sz="1000" spc="-50">
                <a:latin typeface="Times New Roman"/>
                <a:cs typeface="Times New Roman"/>
              </a:rPr>
              <a:t>Senato tarafından </a:t>
            </a:r>
            <a:r>
              <a:rPr dirty="0" sz="1000" spc="-45">
                <a:latin typeface="Times New Roman"/>
                <a:cs typeface="Times New Roman"/>
              </a:rPr>
              <a:t>karara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bağlanır.</a:t>
            </a:r>
            <a:endParaRPr sz="1000">
              <a:latin typeface="Times New Roman"/>
              <a:cs typeface="Times New Roman"/>
            </a:endParaRPr>
          </a:p>
          <a:p>
            <a:pPr algn="just" marL="127000" marR="148590" indent="281940">
              <a:lnSpc>
                <a:spcPts val="1080"/>
              </a:lnSpc>
              <a:buAutoNum type="arabicParenBoth" startAt="3"/>
              <a:tabLst>
                <a:tab pos="569595" algn="l"/>
              </a:tabLst>
            </a:pPr>
            <a:r>
              <a:rPr dirty="0" sz="1000" spc="-85">
                <a:latin typeface="Times New Roman"/>
                <a:cs typeface="Times New Roman"/>
              </a:rPr>
              <a:t>Güz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0">
                <a:latin typeface="Times New Roman"/>
                <a:cs typeface="Times New Roman"/>
              </a:rPr>
              <a:t>bahar </a:t>
            </a:r>
            <a:r>
              <a:rPr dirty="0" sz="1000" spc="-70">
                <a:latin typeface="Times New Roman"/>
                <a:cs typeface="Times New Roman"/>
              </a:rPr>
              <a:t>yarıyılları dışında,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80">
                <a:latin typeface="Times New Roman"/>
                <a:cs typeface="Times New Roman"/>
              </a:rPr>
              <a:t>birim </a:t>
            </a:r>
            <a:r>
              <a:rPr dirty="0" sz="1000" spc="-75">
                <a:latin typeface="Times New Roman"/>
                <a:cs typeface="Times New Roman"/>
              </a:rPr>
              <a:t>kurullarının </a:t>
            </a:r>
            <a:r>
              <a:rPr dirty="0" sz="1000" spc="-60">
                <a:latin typeface="Times New Roman"/>
                <a:cs typeface="Times New Roman"/>
              </a:rPr>
              <a:t>teklifi ve Senatonun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50">
                <a:latin typeface="Times New Roman"/>
                <a:cs typeface="Times New Roman"/>
              </a:rPr>
              <a:t>yaz  </a:t>
            </a:r>
            <a:r>
              <a:rPr dirty="0" sz="1000" spc="-80">
                <a:latin typeface="Times New Roman"/>
                <a:cs typeface="Times New Roman"/>
              </a:rPr>
              <a:t>okulu </a:t>
            </a:r>
            <a:r>
              <a:rPr dirty="0" sz="1000" spc="-70">
                <a:latin typeface="Times New Roman"/>
                <a:cs typeface="Times New Roman"/>
              </a:rPr>
              <a:t>açılabilir. </a:t>
            </a:r>
            <a:r>
              <a:rPr dirty="0" sz="1000" spc="-45">
                <a:latin typeface="Times New Roman"/>
                <a:cs typeface="Times New Roman"/>
              </a:rPr>
              <a:t>Yaz </a:t>
            </a:r>
            <a:r>
              <a:rPr dirty="0" sz="1000" spc="-80">
                <a:latin typeface="Times New Roman"/>
                <a:cs typeface="Times New Roman"/>
              </a:rPr>
              <a:t>okulu </a:t>
            </a:r>
            <a:r>
              <a:rPr dirty="0" sz="1000" spc="-70">
                <a:latin typeface="Times New Roman"/>
                <a:cs typeface="Times New Roman"/>
              </a:rPr>
              <a:t>uygulaması,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mevzuat </a:t>
            </a:r>
            <a:r>
              <a:rPr dirty="0" sz="1000" spc="-75">
                <a:latin typeface="Times New Roman"/>
                <a:cs typeface="Times New Roman"/>
              </a:rPr>
              <a:t>hükümleri </a:t>
            </a:r>
            <a:r>
              <a:rPr dirty="0" sz="1000" spc="-50">
                <a:latin typeface="Times New Roman"/>
                <a:cs typeface="Times New Roman"/>
              </a:rPr>
              <a:t>çerçevesinde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yapılır.</a:t>
            </a:r>
            <a:endParaRPr sz="1000">
              <a:latin typeface="Times New Roman"/>
              <a:cs typeface="Times New Roman"/>
            </a:endParaRPr>
          </a:p>
          <a:p>
            <a:pPr algn="just" marL="127000" marR="144780" indent="281940">
              <a:lnSpc>
                <a:spcPts val="1080"/>
              </a:lnSpc>
              <a:buAutoNum type="arabicParenBoth" startAt="3"/>
              <a:tabLst>
                <a:tab pos="569595" algn="l"/>
              </a:tabLst>
            </a:pPr>
            <a:r>
              <a:rPr dirty="0" sz="1000" spc="-60">
                <a:latin typeface="Times New Roman"/>
                <a:cs typeface="Times New Roman"/>
              </a:rPr>
              <a:t>Türk </a:t>
            </a:r>
            <a:r>
              <a:rPr dirty="0" sz="1000" spc="-80">
                <a:latin typeface="Times New Roman"/>
                <a:cs typeface="Times New Roman"/>
              </a:rPr>
              <a:t>Dili, </a:t>
            </a:r>
            <a:r>
              <a:rPr dirty="0" sz="1000" spc="-50">
                <a:latin typeface="Times New Roman"/>
                <a:cs typeface="Times New Roman"/>
              </a:rPr>
              <a:t>yabancı </a:t>
            </a:r>
            <a:r>
              <a:rPr dirty="0" sz="1000" spc="-80">
                <a:latin typeface="Times New Roman"/>
                <a:cs typeface="Times New Roman"/>
              </a:rPr>
              <a:t>dil, </a:t>
            </a:r>
            <a:r>
              <a:rPr dirty="0" sz="1000" spc="-45">
                <a:latin typeface="Times New Roman"/>
                <a:cs typeface="Times New Roman"/>
              </a:rPr>
              <a:t>Atatürk </a:t>
            </a:r>
            <a:r>
              <a:rPr dirty="0" sz="1000" spc="-50">
                <a:latin typeface="Times New Roman"/>
                <a:cs typeface="Times New Roman"/>
              </a:rPr>
              <a:t>İlkeleri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İnkılap </a:t>
            </a:r>
            <a:r>
              <a:rPr dirty="0" sz="1000" spc="-70">
                <a:latin typeface="Times New Roman"/>
                <a:cs typeface="Times New Roman"/>
              </a:rPr>
              <a:t>Tarihi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0">
                <a:latin typeface="Times New Roman"/>
                <a:cs typeface="Times New Roman"/>
              </a:rPr>
              <a:t>gerektiğinde </a:t>
            </a:r>
            <a:r>
              <a:rPr dirty="0" sz="1000" spc="-65">
                <a:latin typeface="Times New Roman"/>
                <a:cs typeface="Times New Roman"/>
              </a:rPr>
              <a:t>diğer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90">
                <a:latin typeface="Times New Roman"/>
                <a:cs typeface="Times New Roman"/>
              </a:rPr>
              <a:t>ilgili  </a:t>
            </a:r>
            <a:r>
              <a:rPr dirty="0" sz="1000" spc="-80">
                <a:latin typeface="Times New Roman"/>
                <a:cs typeface="Times New Roman"/>
              </a:rPr>
              <a:t>birim </a:t>
            </a:r>
            <a:r>
              <a:rPr dirty="0" sz="1000" spc="-75">
                <a:latin typeface="Times New Roman"/>
                <a:cs typeface="Times New Roman"/>
              </a:rPr>
              <a:t>kurullarının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45">
                <a:latin typeface="Times New Roman"/>
                <a:cs typeface="Times New Roman"/>
              </a:rPr>
              <a:t>mesai </a:t>
            </a:r>
            <a:r>
              <a:rPr dirty="0" sz="1000" spc="-40">
                <a:latin typeface="Times New Roman"/>
                <a:cs typeface="Times New Roman"/>
              </a:rPr>
              <a:t>saatleri </a:t>
            </a:r>
            <a:r>
              <a:rPr dirty="0" sz="1000" spc="-75">
                <a:latin typeface="Times New Roman"/>
                <a:cs typeface="Times New Roman"/>
              </a:rPr>
              <a:t>dışında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90">
                <a:latin typeface="Times New Roman"/>
                <a:cs typeface="Times New Roman"/>
              </a:rPr>
              <a:t>millî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5">
                <a:latin typeface="Times New Roman"/>
                <a:cs typeface="Times New Roman"/>
              </a:rPr>
              <a:t>dinî </a:t>
            </a:r>
            <a:r>
              <a:rPr dirty="0" sz="1000" spc="-60">
                <a:latin typeface="Times New Roman"/>
                <a:cs typeface="Times New Roman"/>
              </a:rPr>
              <a:t>bayramlar </a:t>
            </a:r>
            <a:r>
              <a:rPr dirty="0" sz="1000" spc="-70">
                <a:latin typeface="Times New Roman"/>
                <a:cs typeface="Times New Roman"/>
              </a:rPr>
              <a:t>dışındaki </a:t>
            </a:r>
            <a:r>
              <a:rPr dirty="0" sz="1000" spc="-50">
                <a:latin typeface="Times New Roman"/>
                <a:cs typeface="Times New Roman"/>
              </a:rPr>
              <a:t>cumartesi 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50">
                <a:latin typeface="Times New Roman"/>
                <a:cs typeface="Times New Roman"/>
              </a:rPr>
              <a:t>pazar </a:t>
            </a:r>
            <a:r>
              <a:rPr dirty="0" sz="1000" spc="-65">
                <a:latin typeface="Times New Roman"/>
                <a:cs typeface="Times New Roman"/>
              </a:rPr>
              <a:t>günleri </a:t>
            </a:r>
            <a:r>
              <a:rPr dirty="0" sz="1000" spc="-60">
                <a:latin typeface="Times New Roman"/>
                <a:cs typeface="Times New Roman"/>
              </a:rPr>
              <a:t>de </a:t>
            </a:r>
            <a:r>
              <a:rPr dirty="0" sz="1000" spc="-75">
                <a:latin typeface="Times New Roman"/>
                <a:cs typeface="Times New Roman"/>
              </a:rPr>
              <a:t>yapılabilir. </a:t>
            </a:r>
            <a:r>
              <a:rPr dirty="0" sz="1000" spc="-55">
                <a:latin typeface="Times New Roman"/>
                <a:cs typeface="Times New Roman"/>
              </a:rPr>
              <a:t>Bu </a:t>
            </a:r>
            <a:r>
              <a:rPr dirty="0" sz="1000" spc="-50">
                <a:latin typeface="Times New Roman"/>
                <a:cs typeface="Times New Roman"/>
              </a:rPr>
              <a:t>dersler açık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5">
                <a:latin typeface="Times New Roman"/>
                <a:cs typeface="Times New Roman"/>
              </a:rPr>
              <a:t>uzaktan </a:t>
            </a:r>
            <a:r>
              <a:rPr dirty="0" sz="1000" spc="-70">
                <a:latin typeface="Times New Roman"/>
                <a:cs typeface="Times New Roman"/>
              </a:rPr>
              <a:t>eğitim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0">
                <a:latin typeface="Times New Roman"/>
                <a:cs typeface="Times New Roman"/>
              </a:rPr>
              <a:t>de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verilebilir.</a:t>
            </a:r>
            <a:endParaRPr sz="1000">
              <a:latin typeface="Times New Roman"/>
              <a:cs typeface="Times New Roman"/>
            </a:endParaRPr>
          </a:p>
          <a:p>
            <a:pPr algn="just" marL="127000" marR="144780" indent="281940">
              <a:lnSpc>
                <a:spcPts val="1080"/>
              </a:lnSpc>
              <a:buAutoNum type="arabicParenBoth" startAt="3"/>
              <a:tabLst>
                <a:tab pos="601980" algn="l"/>
              </a:tabLst>
            </a:pPr>
            <a:r>
              <a:rPr dirty="0" sz="1000" spc="-50">
                <a:latin typeface="Times New Roman"/>
                <a:cs typeface="Times New Roman"/>
              </a:rPr>
              <a:t>Kayıt,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60">
                <a:latin typeface="Times New Roman"/>
                <a:cs typeface="Times New Roman"/>
              </a:rPr>
              <a:t>ve sınav </a:t>
            </a:r>
            <a:r>
              <a:rPr dirty="0" sz="1000" spc="-70">
                <a:latin typeface="Times New Roman"/>
                <a:cs typeface="Times New Roman"/>
              </a:rPr>
              <a:t>dönemlerini </a:t>
            </a:r>
            <a:r>
              <a:rPr dirty="0" sz="1000" spc="-45">
                <a:latin typeface="Times New Roman"/>
                <a:cs typeface="Times New Roman"/>
              </a:rPr>
              <a:t>içeren </a:t>
            </a:r>
            <a:r>
              <a:rPr dirty="0" sz="1000" spc="-65">
                <a:latin typeface="Times New Roman"/>
                <a:cs typeface="Times New Roman"/>
              </a:rPr>
              <a:t>akademik </a:t>
            </a:r>
            <a:r>
              <a:rPr dirty="0" sz="1000" spc="-70">
                <a:latin typeface="Times New Roman"/>
                <a:cs typeface="Times New Roman"/>
              </a:rPr>
              <a:t>takvim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75">
                <a:latin typeface="Times New Roman"/>
                <a:cs typeface="Times New Roman"/>
              </a:rPr>
              <a:t>mayıs </a:t>
            </a:r>
            <a:r>
              <a:rPr dirty="0" sz="1000" spc="-45">
                <a:latin typeface="Times New Roman"/>
                <a:cs typeface="Times New Roman"/>
              </a:rPr>
              <a:t>ayı  </a:t>
            </a:r>
            <a:r>
              <a:rPr dirty="0" sz="1000" spc="-70">
                <a:latin typeface="Times New Roman"/>
                <a:cs typeface="Times New Roman"/>
              </a:rPr>
              <a:t>sonuna </a:t>
            </a:r>
            <a:r>
              <a:rPr dirty="0" sz="1000" spc="-50">
                <a:latin typeface="Times New Roman"/>
                <a:cs typeface="Times New Roman"/>
              </a:rPr>
              <a:t>kadar Senato tarafından</a:t>
            </a:r>
            <a:r>
              <a:rPr dirty="0" sz="1000" spc="-14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belirlenir.</a:t>
            </a:r>
            <a:endParaRPr sz="1000">
              <a:latin typeface="Times New Roman"/>
              <a:cs typeface="Times New Roman"/>
            </a:endParaRPr>
          </a:p>
          <a:p>
            <a:pPr algn="just" marL="408940">
              <a:lnSpc>
                <a:spcPts val="1125"/>
              </a:lnSpc>
            </a:pPr>
            <a:r>
              <a:rPr dirty="0" sz="1000" spc="-35" b="1">
                <a:latin typeface="Times New Roman"/>
                <a:cs typeface="Times New Roman"/>
              </a:rPr>
              <a:t>Üniversiteye</a:t>
            </a:r>
            <a:r>
              <a:rPr dirty="0" sz="1000" spc="10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kayıt</a:t>
            </a:r>
            <a:endParaRPr sz="1000">
              <a:latin typeface="Times New Roman"/>
              <a:cs typeface="Times New Roman"/>
            </a:endParaRPr>
          </a:p>
          <a:p>
            <a:pPr algn="just" marL="127000" marR="119380" indent="283845">
              <a:lnSpc>
                <a:spcPts val="1080"/>
              </a:lnSpc>
              <a:spcBef>
                <a:spcPts val="259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6 </a:t>
            </a:r>
            <a:r>
              <a:rPr dirty="0" sz="1000" spc="-60" b="1">
                <a:latin typeface="Times New Roman"/>
                <a:cs typeface="Times New Roman"/>
              </a:rPr>
              <a:t>–</a:t>
            </a:r>
            <a:r>
              <a:rPr dirty="0" sz="1000" spc="-60">
                <a:latin typeface="Times New Roman"/>
                <a:cs typeface="Times New Roman"/>
              </a:rPr>
              <a:t>( </a:t>
            </a:r>
            <a:r>
              <a:rPr dirty="0" sz="1000" spc="-40">
                <a:latin typeface="Times New Roman"/>
                <a:cs typeface="Times New Roman"/>
              </a:rPr>
              <a:t>1 </a:t>
            </a:r>
            <a:r>
              <a:rPr dirty="0" sz="1000" spc="-30">
                <a:latin typeface="Times New Roman"/>
                <a:cs typeface="Times New Roman"/>
              </a:rPr>
              <a:t>) </a:t>
            </a:r>
            <a:r>
              <a:rPr dirty="0" sz="1000" spc="-35" b="1">
                <a:latin typeface="Times New Roman"/>
                <a:cs typeface="Times New Roman"/>
              </a:rPr>
              <a:t>(Değişik:RG-30/10/2020-31289)</a:t>
            </a:r>
            <a:r>
              <a:rPr dirty="0" baseline="21604" sz="1350" spc="-52" b="1">
                <a:latin typeface="Times New Roman"/>
                <a:cs typeface="Times New Roman"/>
              </a:rPr>
              <a:t>(1) </a:t>
            </a:r>
            <a:r>
              <a:rPr dirty="0" sz="1000" spc="-50">
                <a:latin typeface="Times New Roman"/>
                <a:cs typeface="Times New Roman"/>
              </a:rPr>
              <a:t>Öğrenci, </a:t>
            </a:r>
            <a:r>
              <a:rPr dirty="0" sz="1000" spc="-25">
                <a:latin typeface="Times New Roman"/>
                <a:cs typeface="Times New Roman"/>
              </a:rPr>
              <a:t>YÖK </a:t>
            </a:r>
            <a:r>
              <a:rPr dirty="0" sz="1000" spc="-55">
                <a:latin typeface="Times New Roman"/>
                <a:cs typeface="Times New Roman"/>
              </a:rPr>
              <a:t>ve/veya  </a:t>
            </a:r>
            <a:r>
              <a:rPr dirty="0" sz="1000" spc="-60">
                <a:latin typeface="Times New Roman"/>
                <a:cs typeface="Times New Roman"/>
              </a:rPr>
              <a:t>Üniversite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belirlenen </a:t>
            </a:r>
            <a:r>
              <a:rPr dirty="0" sz="1000" spc="-40">
                <a:latin typeface="Times New Roman"/>
                <a:cs typeface="Times New Roman"/>
              </a:rPr>
              <a:t>esaslara </a:t>
            </a:r>
            <a:r>
              <a:rPr dirty="0" sz="1000" spc="-60">
                <a:latin typeface="Times New Roman"/>
                <a:cs typeface="Times New Roman"/>
              </a:rPr>
              <a:t>göre </a:t>
            </a:r>
            <a:r>
              <a:rPr dirty="0" sz="1000" spc="-70">
                <a:latin typeface="Times New Roman"/>
                <a:cs typeface="Times New Roman"/>
              </a:rPr>
              <a:t>kaydını yaptırır. </a:t>
            </a:r>
            <a:r>
              <a:rPr dirty="0" sz="1000" spc="-60">
                <a:latin typeface="Times New Roman"/>
                <a:cs typeface="Times New Roman"/>
              </a:rPr>
              <a:t>Üniversiteye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55">
                <a:latin typeface="Times New Roman"/>
                <a:cs typeface="Times New Roman"/>
              </a:rPr>
              <a:t>fakülte, 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 meslek </a:t>
            </a:r>
            <a:r>
              <a:rPr dirty="0" sz="1000" spc="-75">
                <a:latin typeface="Times New Roman"/>
                <a:cs typeface="Times New Roman"/>
              </a:rPr>
              <a:t>yüksekokullarına </a:t>
            </a:r>
            <a:r>
              <a:rPr dirty="0" sz="1000" spc="-70">
                <a:latin typeface="Times New Roman"/>
                <a:cs typeface="Times New Roman"/>
              </a:rPr>
              <a:t>girmeye </a:t>
            </a:r>
            <a:r>
              <a:rPr dirty="0" sz="1000" spc="-50">
                <a:latin typeface="Times New Roman"/>
                <a:cs typeface="Times New Roman"/>
              </a:rPr>
              <a:t>hak </a:t>
            </a:r>
            <a:r>
              <a:rPr dirty="0" sz="1000" spc="-55">
                <a:latin typeface="Times New Roman"/>
                <a:cs typeface="Times New Roman"/>
              </a:rPr>
              <a:t>kazanan </a:t>
            </a:r>
            <a:r>
              <a:rPr dirty="0" sz="1000" spc="-65">
                <a:latin typeface="Times New Roman"/>
                <a:cs typeface="Times New Roman"/>
              </a:rPr>
              <a:t>adayın, </a:t>
            </a:r>
            <a:r>
              <a:rPr dirty="0" sz="1000" spc="-25">
                <a:latin typeface="Times New Roman"/>
                <a:cs typeface="Times New Roman"/>
              </a:rPr>
              <a:t>ÖSYM </a:t>
            </a:r>
            <a:r>
              <a:rPr dirty="0" sz="1000" spc="-50">
                <a:latin typeface="Times New Roman"/>
                <a:cs typeface="Times New Roman"/>
              </a:rPr>
              <a:t>tarafından  </a:t>
            </a:r>
            <a:r>
              <a:rPr dirty="0" sz="1000" spc="-65">
                <a:latin typeface="Times New Roman"/>
                <a:cs typeface="Times New Roman"/>
              </a:rPr>
              <a:t>belirlenen </a:t>
            </a:r>
            <a:r>
              <a:rPr dirty="0" sz="1000" spc="-60">
                <a:latin typeface="Times New Roman"/>
                <a:cs typeface="Times New Roman"/>
              </a:rPr>
              <a:t>tarihler </a:t>
            </a:r>
            <a:r>
              <a:rPr dirty="0" sz="1000" spc="-55">
                <a:latin typeface="Times New Roman"/>
                <a:cs typeface="Times New Roman"/>
              </a:rPr>
              <a:t>arasında </a:t>
            </a:r>
            <a:r>
              <a:rPr dirty="0" sz="1000" spc="-50">
                <a:latin typeface="Times New Roman"/>
                <a:cs typeface="Times New Roman"/>
              </a:rPr>
              <a:t>e-Devlet </a:t>
            </a:r>
            <a:r>
              <a:rPr dirty="0" sz="1000" spc="-65">
                <a:latin typeface="Times New Roman"/>
                <a:cs typeface="Times New Roman"/>
              </a:rPr>
              <a:t>üzerinden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40">
                <a:latin typeface="Times New Roman"/>
                <a:cs typeface="Times New Roman"/>
              </a:rPr>
              <a:t>şahsen </a:t>
            </a:r>
            <a:r>
              <a:rPr dirty="0" sz="1000" spc="-50">
                <a:latin typeface="Times New Roman"/>
                <a:cs typeface="Times New Roman"/>
              </a:rPr>
              <a:t>başvurarak </a:t>
            </a:r>
            <a:r>
              <a:rPr dirty="0" sz="1000" spc="-60">
                <a:latin typeface="Times New Roman"/>
                <a:cs typeface="Times New Roman"/>
              </a:rPr>
              <a:t>kaydı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gerçekleşir.</a:t>
            </a:r>
            <a:endParaRPr sz="1000">
              <a:latin typeface="Times New Roman"/>
              <a:cs typeface="Times New Roman"/>
            </a:endParaRPr>
          </a:p>
          <a:p>
            <a:pPr algn="just" marL="127000" marR="152400" indent="281940">
              <a:lnSpc>
                <a:spcPts val="1080"/>
              </a:lnSpc>
              <a:buAutoNum type="arabicParenBoth" startAt="2"/>
              <a:tabLst>
                <a:tab pos="582930" algn="l"/>
              </a:tabLst>
            </a:pP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55">
                <a:latin typeface="Times New Roman"/>
                <a:cs typeface="Times New Roman"/>
              </a:rPr>
              <a:t>katkı </a:t>
            </a:r>
            <a:r>
              <a:rPr dirty="0" sz="1000" spc="-70">
                <a:latin typeface="Times New Roman"/>
                <a:cs typeface="Times New Roman"/>
              </a:rPr>
              <a:t>payını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55">
                <a:latin typeface="Times New Roman"/>
                <a:cs typeface="Times New Roman"/>
              </a:rPr>
              <a:t>ücretini </a:t>
            </a:r>
            <a:r>
              <a:rPr dirty="0" sz="1000" spc="-65">
                <a:latin typeface="Times New Roman"/>
                <a:cs typeface="Times New Roman"/>
              </a:rPr>
              <a:t>yatırıp </a:t>
            </a:r>
            <a:r>
              <a:rPr dirty="0" sz="1000" spc="-70">
                <a:latin typeface="Times New Roman"/>
                <a:cs typeface="Times New Roman"/>
              </a:rPr>
              <a:t>kaydını </a:t>
            </a:r>
            <a:r>
              <a:rPr dirty="0" sz="1000" spc="-65">
                <a:latin typeface="Times New Roman"/>
                <a:cs typeface="Times New Roman"/>
              </a:rPr>
              <a:t>yaptırmayan </a:t>
            </a:r>
            <a:r>
              <a:rPr dirty="0" sz="1000" spc="-45">
                <a:latin typeface="Times New Roman"/>
                <a:cs typeface="Times New Roman"/>
              </a:rPr>
              <a:t>aday </a:t>
            </a:r>
            <a:r>
              <a:rPr dirty="0" sz="1000" spc="-65">
                <a:latin typeface="Times New Roman"/>
                <a:cs typeface="Times New Roman"/>
              </a:rPr>
              <a:t>kayıt  </a:t>
            </a:r>
            <a:r>
              <a:rPr dirty="0" sz="1000" spc="-70">
                <a:latin typeface="Times New Roman"/>
                <a:cs typeface="Times New Roman"/>
              </a:rPr>
              <a:t>hakkını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kaybeder.</a:t>
            </a:r>
            <a:endParaRPr sz="1000">
              <a:latin typeface="Times New Roman"/>
              <a:cs typeface="Times New Roman"/>
            </a:endParaRPr>
          </a:p>
          <a:p>
            <a:pPr algn="just" marL="127000" marR="156210" indent="281940">
              <a:lnSpc>
                <a:spcPts val="1080"/>
              </a:lnSpc>
              <a:buAutoNum type="arabicParenBoth" startAt="2"/>
              <a:tabLst>
                <a:tab pos="590550" algn="l"/>
              </a:tabLst>
            </a:pPr>
            <a:r>
              <a:rPr dirty="0" sz="1000" spc="-50">
                <a:latin typeface="Times New Roman"/>
                <a:cs typeface="Times New Roman"/>
              </a:rPr>
              <a:t>Kayıt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50">
                <a:latin typeface="Times New Roman"/>
                <a:cs typeface="Times New Roman"/>
              </a:rPr>
              <a:t>istenen </a:t>
            </a:r>
            <a:r>
              <a:rPr dirty="0" sz="1000" spc="-65">
                <a:latin typeface="Times New Roman"/>
                <a:cs typeface="Times New Roman"/>
              </a:rPr>
              <a:t>belgelerin </a:t>
            </a:r>
            <a:r>
              <a:rPr dirty="0" sz="1000" spc="-45">
                <a:latin typeface="Times New Roman"/>
                <a:cs typeface="Times New Roman"/>
              </a:rPr>
              <a:t>aslı </a:t>
            </a:r>
            <a:r>
              <a:rPr dirty="0" sz="1000" spc="-60">
                <a:latin typeface="Times New Roman"/>
                <a:cs typeface="Times New Roman"/>
              </a:rPr>
              <a:t>veya Üniversite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70">
                <a:latin typeface="Times New Roman"/>
                <a:cs typeface="Times New Roman"/>
              </a:rPr>
              <a:t>onaylı </a:t>
            </a:r>
            <a:r>
              <a:rPr dirty="0" sz="1000" spc="-60">
                <a:latin typeface="Times New Roman"/>
                <a:cs typeface="Times New Roman"/>
              </a:rPr>
              <a:t>örneği kabul </a:t>
            </a:r>
            <a:r>
              <a:rPr dirty="0" sz="1000" spc="-70">
                <a:latin typeface="Times New Roman"/>
                <a:cs typeface="Times New Roman"/>
              </a:rPr>
              <a:t>edilir.  </a:t>
            </a:r>
            <a:r>
              <a:rPr dirty="0" sz="1000" spc="-60">
                <a:latin typeface="Times New Roman"/>
                <a:cs typeface="Times New Roman"/>
              </a:rPr>
              <a:t>Askerlik </a:t>
            </a:r>
            <a:r>
              <a:rPr dirty="0" sz="1000" spc="-75">
                <a:latin typeface="Times New Roman"/>
                <a:cs typeface="Times New Roman"/>
              </a:rPr>
              <a:t>durumu </a:t>
            </a:r>
            <a:r>
              <a:rPr dirty="0" sz="1000" spc="-60">
                <a:latin typeface="Times New Roman"/>
                <a:cs typeface="Times New Roman"/>
              </a:rPr>
              <a:t>ve adli sicil </a:t>
            </a:r>
            <a:r>
              <a:rPr dirty="0" sz="1000" spc="-75">
                <a:latin typeface="Times New Roman"/>
                <a:cs typeface="Times New Roman"/>
              </a:rPr>
              <a:t>kaydına </a:t>
            </a:r>
            <a:r>
              <a:rPr dirty="0" sz="1000" spc="-85">
                <a:latin typeface="Times New Roman"/>
                <a:cs typeface="Times New Roman"/>
              </a:rPr>
              <a:t>ilişkin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60">
                <a:latin typeface="Times New Roman"/>
                <a:cs typeface="Times New Roman"/>
              </a:rPr>
              <a:t>ise adayın </a:t>
            </a:r>
            <a:r>
              <a:rPr dirty="0" sz="1000" spc="-70">
                <a:latin typeface="Times New Roman"/>
                <a:cs typeface="Times New Roman"/>
              </a:rPr>
              <a:t>beyanına </a:t>
            </a:r>
            <a:r>
              <a:rPr dirty="0" sz="1000" spc="-60">
                <a:latin typeface="Times New Roman"/>
                <a:cs typeface="Times New Roman"/>
              </a:rPr>
              <a:t>dayanılarak </a:t>
            </a:r>
            <a:r>
              <a:rPr dirty="0" sz="1000" spc="-65">
                <a:latin typeface="Times New Roman"/>
                <a:cs typeface="Times New Roman"/>
              </a:rPr>
              <a:t>işlem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yapılır.</a:t>
            </a:r>
            <a:endParaRPr sz="1000">
              <a:latin typeface="Times New Roman"/>
              <a:cs typeface="Times New Roman"/>
            </a:endParaRPr>
          </a:p>
          <a:p>
            <a:pPr algn="just" marL="127000" marR="146050" indent="281940">
              <a:lnSpc>
                <a:spcPts val="1080"/>
              </a:lnSpc>
              <a:spcBef>
                <a:spcPts val="300"/>
              </a:spcBef>
              <a:buFont typeface="Times New Roman"/>
              <a:buAutoNum type="arabicParenBoth" startAt="2"/>
              <a:tabLst>
                <a:tab pos="592455" algn="l"/>
              </a:tabLst>
            </a:pPr>
            <a:r>
              <a:rPr dirty="0" sz="1000" spc="-40" b="1">
                <a:latin typeface="Times New Roman"/>
                <a:cs typeface="Times New Roman"/>
              </a:rPr>
              <a:t>(Ek:RG-30/10/2020-31289)</a:t>
            </a:r>
            <a:r>
              <a:rPr dirty="0" baseline="21604" sz="1350" spc="-60" b="1">
                <a:latin typeface="Times New Roman"/>
                <a:cs typeface="Times New Roman"/>
              </a:rPr>
              <a:t>(1) </a:t>
            </a:r>
            <a:r>
              <a:rPr dirty="0" sz="1000" spc="-45">
                <a:latin typeface="Times New Roman"/>
                <a:cs typeface="Times New Roman"/>
              </a:rPr>
              <a:t>Gerçeğe </a:t>
            </a:r>
            <a:r>
              <a:rPr dirty="0" sz="1000" spc="-60">
                <a:latin typeface="Times New Roman"/>
                <a:cs typeface="Times New Roman"/>
              </a:rPr>
              <a:t>aykırı </a:t>
            </a:r>
            <a:r>
              <a:rPr dirty="0" sz="1000" spc="-65">
                <a:latin typeface="Times New Roman"/>
                <a:cs typeface="Times New Roman"/>
              </a:rPr>
              <a:t>beyanda </a:t>
            </a:r>
            <a:r>
              <a:rPr dirty="0" sz="1000" spc="-75">
                <a:latin typeface="Times New Roman"/>
                <a:cs typeface="Times New Roman"/>
              </a:rPr>
              <a:t>bulunan </a:t>
            </a:r>
            <a:r>
              <a:rPr dirty="0" sz="1000" spc="-60">
                <a:latin typeface="Times New Roman"/>
                <a:cs typeface="Times New Roman"/>
              </a:rPr>
              <a:t>veya herhangi </a:t>
            </a:r>
            <a:r>
              <a:rPr dirty="0" sz="1000" spc="-75">
                <a:latin typeface="Times New Roman"/>
                <a:cs typeface="Times New Roman"/>
              </a:rPr>
              <a:t>bir  </a:t>
            </a:r>
            <a:r>
              <a:rPr dirty="0" sz="1000" spc="-60">
                <a:latin typeface="Times New Roman"/>
                <a:cs typeface="Times New Roman"/>
              </a:rPr>
              <a:t>eylem veya </a:t>
            </a:r>
            <a:r>
              <a:rPr dirty="0" sz="1000" spc="-70">
                <a:latin typeface="Times New Roman"/>
                <a:cs typeface="Times New Roman"/>
              </a:rPr>
              <a:t>işlemi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0">
                <a:latin typeface="Times New Roman"/>
                <a:cs typeface="Times New Roman"/>
              </a:rPr>
              <a:t>Üniversiteyi </a:t>
            </a:r>
            <a:r>
              <a:rPr dirty="0" sz="1000" spc="-70">
                <a:latin typeface="Times New Roman"/>
                <a:cs typeface="Times New Roman"/>
              </a:rPr>
              <a:t>yanılttığı </a:t>
            </a:r>
            <a:r>
              <a:rPr dirty="0" sz="1000" spc="-55">
                <a:latin typeface="Times New Roman"/>
                <a:cs typeface="Times New Roman"/>
              </a:rPr>
              <a:t>tespit </a:t>
            </a:r>
            <a:r>
              <a:rPr dirty="0" sz="1000" spc="-65">
                <a:latin typeface="Times New Roman"/>
                <a:cs typeface="Times New Roman"/>
              </a:rPr>
              <a:t>edilen </a:t>
            </a:r>
            <a:r>
              <a:rPr dirty="0" sz="1000" spc="-60">
                <a:latin typeface="Times New Roman"/>
                <a:cs typeface="Times New Roman"/>
              </a:rPr>
              <a:t>adayların kayıtları </a:t>
            </a:r>
            <a:r>
              <a:rPr dirty="0" sz="1000" spc="-85">
                <a:latin typeface="Times New Roman"/>
                <a:cs typeface="Times New Roman"/>
              </a:rPr>
              <a:t>yapılmış </a:t>
            </a:r>
            <a:r>
              <a:rPr dirty="0" sz="1000" spc="-60">
                <a:latin typeface="Times New Roman"/>
                <a:cs typeface="Times New Roman"/>
              </a:rPr>
              <a:t>ise </a:t>
            </a:r>
            <a:r>
              <a:rPr dirty="0" sz="1000" spc="-55">
                <a:latin typeface="Times New Roman"/>
                <a:cs typeface="Times New Roman"/>
              </a:rPr>
              <a:t>iptal</a:t>
            </a:r>
            <a:r>
              <a:rPr dirty="0" sz="1000" spc="-14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edilir.</a:t>
            </a:r>
            <a:endParaRPr sz="1000">
              <a:latin typeface="Times New Roman"/>
              <a:cs typeface="Times New Roman"/>
            </a:endParaRPr>
          </a:p>
          <a:p>
            <a:pPr algn="just" marL="408940">
              <a:lnSpc>
                <a:spcPts val="1065"/>
              </a:lnSpc>
            </a:pPr>
            <a:r>
              <a:rPr dirty="0" sz="1000" spc="-60" b="1">
                <a:latin typeface="Times New Roman"/>
                <a:cs typeface="Times New Roman"/>
              </a:rPr>
              <a:t>Kayıt</a:t>
            </a:r>
            <a:r>
              <a:rPr dirty="0" sz="1000" spc="-25" b="1">
                <a:latin typeface="Times New Roman"/>
                <a:cs typeface="Times New Roman"/>
              </a:rPr>
              <a:t> </a:t>
            </a:r>
            <a:r>
              <a:rPr dirty="0" sz="1000" spc="-45" b="1">
                <a:latin typeface="Times New Roman"/>
                <a:cs typeface="Times New Roman"/>
              </a:rPr>
              <a:t>yenileme</a:t>
            </a:r>
            <a:endParaRPr sz="1000">
              <a:latin typeface="Times New Roman"/>
              <a:cs typeface="Times New Roman"/>
            </a:endParaRPr>
          </a:p>
          <a:p>
            <a:pPr algn="just" marL="127000" marR="14859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7 </a:t>
            </a:r>
            <a:r>
              <a:rPr dirty="0" sz="1000" spc="-15" b="1">
                <a:latin typeface="Times New Roman"/>
                <a:cs typeface="Times New Roman"/>
              </a:rPr>
              <a:t>–</a:t>
            </a:r>
            <a:r>
              <a:rPr dirty="0" sz="1000" spc="-1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Öğrencilerin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80">
                <a:latin typeface="Times New Roman"/>
                <a:cs typeface="Times New Roman"/>
              </a:rPr>
              <a:t>yarıyılın </a:t>
            </a:r>
            <a:r>
              <a:rPr dirty="0" sz="1000" spc="-65">
                <a:latin typeface="Times New Roman"/>
                <a:cs typeface="Times New Roman"/>
              </a:rPr>
              <a:t>başında akademik </a:t>
            </a:r>
            <a:r>
              <a:rPr dirty="0" sz="1000" spc="-75">
                <a:latin typeface="Times New Roman"/>
                <a:cs typeface="Times New Roman"/>
              </a:rPr>
              <a:t>takvimde </a:t>
            </a:r>
            <a:r>
              <a:rPr dirty="0" sz="1000" spc="-70">
                <a:latin typeface="Times New Roman"/>
                <a:cs typeface="Times New Roman"/>
              </a:rPr>
              <a:t>belirtilen </a:t>
            </a:r>
            <a:r>
              <a:rPr dirty="0" sz="1000" spc="-50">
                <a:latin typeface="Times New Roman"/>
                <a:cs typeface="Times New Roman"/>
              </a:rPr>
              <a:t>süre  </a:t>
            </a:r>
            <a:r>
              <a:rPr dirty="0" sz="1000" spc="-45">
                <a:latin typeface="Times New Roman"/>
                <a:cs typeface="Times New Roman"/>
              </a:rPr>
              <a:t>içerisinde, </a:t>
            </a:r>
            <a:r>
              <a:rPr dirty="0" sz="1000" spc="-55">
                <a:latin typeface="Times New Roman"/>
                <a:cs typeface="Times New Roman"/>
              </a:rPr>
              <a:t>öğrenci katkı </a:t>
            </a:r>
            <a:r>
              <a:rPr dirty="0" sz="1000" spc="-70">
                <a:latin typeface="Times New Roman"/>
                <a:cs typeface="Times New Roman"/>
              </a:rPr>
              <a:t>payını </a:t>
            </a:r>
            <a:r>
              <a:rPr dirty="0" sz="1000" spc="-60">
                <a:latin typeface="Times New Roman"/>
                <a:cs typeface="Times New Roman"/>
              </a:rPr>
              <a:t>veya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55">
                <a:latin typeface="Times New Roman"/>
                <a:cs typeface="Times New Roman"/>
              </a:rPr>
              <a:t>ücretini </a:t>
            </a:r>
            <a:r>
              <a:rPr dirty="0" sz="1000" spc="-65">
                <a:latin typeface="Times New Roman"/>
                <a:cs typeface="Times New Roman"/>
              </a:rPr>
              <a:t>yatırdıktan </a:t>
            </a:r>
            <a:r>
              <a:rPr dirty="0" sz="1000" spc="-55">
                <a:latin typeface="Times New Roman"/>
                <a:cs typeface="Times New Roman"/>
              </a:rPr>
              <a:t>sonra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65">
                <a:latin typeface="Times New Roman"/>
                <a:cs typeface="Times New Roman"/>
              </a:rPr>
              <a:t>seçimini </a:t>
            </a:r>
            <a:r>
              <a:rPr dirty="0" sz="1000" spc="-50">
                <a:latin typeface="Times New Roman"/>
                <a:cs typeface="Times New Roman"/>
              </a:rPr>
              <a:t>yaparak  </a:t>
            </a:r>
            <a:r>
              <a:rPr dirty="0" sz="1000" spc="-70">
                <a:latin typeface="Times New Roman"/>
                <a:cs typeface="Times New Roman"/>
              </a:rPr>
              <a:t>danışmanın </a:t>
            </a:r>
            <a:r>
              <a:rPr dirty="0" sz="1000" spc="-60">
                <a:latin typeface="Times New Roman"/>
                <a:cs typeface="Times New Roman"/>
              </a:rPr>
              <a:t>onayı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5">
                <a:latin typeface="Times New Roman"/>
                <a:cs typeface="Times New Roman"/>
              </a:rPr>
              <a:t>kayıtlarını yenilemeleri</a:t>
            </a:r>
            <a:r>
              <a:rPr dirty="0" sz="1000" spc="-55">
                <a:latin typeface="Times New Roman"/>
                <a:cs typeface="Times New Roman"/>
              </a:rPr>
              <a:t> gerekir.</a:t>
            </a:r>
            <a:endParaRPr sz="1000">
              <a:latin typeface="Times New Roman"/>
              <a:cs typeface="Times New Roman"/>
            </a:endParaRPr>
          </a:p>
          <a:p>
            <a:pPr algn="just" marL="127000" marR="149860" indent="281940">
              <a:lnSpc>
                <a:spcPts val="1080"/>
              </a:lnSpc>
              <a:spcBef>
                <a:spcPts val="5"/>
              </a:spcBef>
              <a:buAutoNum type="arabicParenBoth" startAt="2"/>
              <a:tabLst>
                <a:tab pos="609600" algn="l"/>
              </a:tabLst>
            </a:pPr>
            <a:r>
              <a:rPr dirty="0" sz="1000" spc="-50">
                <a:latin typeface="Times New Roman"/>
                <a:cs typeface="Times New Roman"/>
              </a:rPr>
              <a:t>Öğrenci,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yönetim kurulunca </a:t>
            </a:r>
            <a:r>
              <a:rPr dirty="0" sz="1000" spc="-60">
                <a:latin typeface="Times New Roman"/>
                <a:cs typeface="Times New Roman"/>
              </a:rPr>
              <a:t>kabul </a:t>
            </a:r>
            <a:r>
              <a:rPr dirty="0" sz="1000" spc="-85">
                <a:latin typeface="Times New Roman"/>
                <a:cs typeface="Times New Roman"/>
              </a:rPr>
              <a:t>edilmiş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50">
                <a:latin typeface="Times New Roman"/>
                <a:cs typeface="Times New Roman"/>
              </a:rPr>
              <a:t>mazereti </a:t>
            </a:r>
            <a:r>
              <a:rPr dirty="0" sz="1000" spc="-65">
                <a:latin typeface="Times New Roman"/>
                <a:cs typeface="Times New Roman"/>
              </a:rPr>
              <a:t>yoksa </a:t>
            </a:r>
            <a:r>
              <a:rPr dirty="0" sz="1000" spc="-70">
                <a:latin typeface="Times New Roman"/>
                <a:cs typeface="Times New Roman"/>
              </a:rPr>
              <a:t>kaydını yenilemek  </a:t>
            </a:r>
            <a:r>
              <a:rPr dirty="0" sz="1000" spc="-75">
                <a:latin typeface="Times New Roman"/>
                <a:cs typeface="Times New Roman"/>
              </a:rPr>
              <a:t>zorundadır. </a:t>
            </a:r>
            <a:r>
              <a:rPr dirty="0" sz="1000" spc="-60">
                <a:latin typeface="Times New Roman"/>
                <a:cs typeface="Times New Roman"/>
              </a:rPr>
              <a:t>Kaydını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yenilemeyen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40">
                <a:latin typeface="Times New Roman"/>
                <a:cs typeface="Times New Roman"/>
              </a:rPr>
              <a:t>o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70">
                <a:latin typeface="Times New Roman"/>
                <a:cs typeface="Times New Roman"/>
              </a:rPr>
              <a:t>kaydını </a:t>
            </a:r>
            <a:r>
              <a:rPr dirty="0" sz="1000" spc="-75">
                <a:latin typeface="Times New Roman"/>
                <a:cs typeface="Times New Roman"/>
              </a:rPr>
              <a:t>yenilememiş </a:t>
            </a:r>
            <a:r>
              <a:rPr dirty="0" sz="1000" spc="-70">
                <a:latin typeface="Times New Roman"/>
                <a:cs typeface="Times New Roman"/>
              </a:rPr>
              <a:t>sayılır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70">
                <a:latin typeface="Times New Roman"/>
                <a:cs typeface="Times New Roman"/>
              </a:rPr>
              <a:t>öğrencilik  </a:t>
            </a:r>
            <a:r>
              <a:rPr dirty="0" sz="1000" spc="-65">
                <a:latin typeface="Times New Roman"/>
                <a:cs typeface="Times New Roman"/>
              </a:rPr>
              <a:t>haklarından </a:t>
            </a:r>
            <a:r>
              <a:rPr dirty="0" sz="1000" spc="-55">
                <a:latin typeface="Times New Roman"/>
                <a:cs typeface="Times New Roman"/>
              </a:rPr>
              <a:t>yararlanamaz. Bu </a:t>
            </a:r>
            <a:r>
              <a:rPr dirty="0" sz="1000" spc="-70">
                <a:latin typeface="Times New Roman"/>
                <a:cs typeface="Times New Roman"/>
              </a:rPr>
              <a:t>şekilde kaybedilen </a:t>
            </a:r>
            <a:r>
              <a:rPr dirty="0" sz="1000" spc="-50">
                <a:latin typeface="Times New Roman"/>
                <a:cs typeface="Times New Roman"/>
              </a:rPr>
              <a:t>süre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55">
                <a:latin typeface="Times New Roman"/>
                <a:cs typeface="Times New Roman"/>
              </a:rPr>
              <a:t>süresinden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sayılır.</a:t>
            </a:r>
            <a:endParaRPr sz="1000">
              <a:latin typeface="Times New Roman"/>
              <a:cs typeface="Times New Roman"/>
            </a:endParaRPr>
          </a:p>
          <a:p>
            <a:pPr algn="just" marL="127000" marR="147320" indent="281940">
              <a:lnSpc>
                <a:spcPts val="1080"/>
              </a:lnSpc>
              <a:buAutoNum type="arabicParenBoth" startAt="2"/>
              <a:tabLst>
                <a:tab pos="569595" algn="l"/>
              </a:tabLst>
            </a:pPr>
            <a:r>
              <a:rPr dirty="0" sz="1000" spc="-50">
                <a:latin typeface="Times New Roman"/>
                <a:cs typeface="Times New Roman"/>
              </a:rPr>
              <a:t>Süresi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65">
                <a:latin typeface="Times New Roman"/>
                <a:cs typeface="Times New Roman"/>
              </a:rPr>
              <a:t>kayıtlarını yaptırmayanlardan </a:t>
            </a:r>
            <a:r>
              <a:rPr dirty="0" sz="1000" spc="-70">
                <a:latin typeface="Times New Roman"/>
                <a:cs typeface="Times New Roman"/>
              </a:rPr>
              <a:t>belgelenebilir </a:t>
            </a:r>
            <a:r>
              <a:rPr dirty="0" sz="1000" spc="-50">
                <a:latin typeface="Times New Roman"/>
                <a:cs typeface="Times New Roman"/>
              </a:rPr>
              <a:t>mazereti </a:t>
            </a:r>
            <a:r>
              <a:rPr dirty="0" sz="1000" spc="-65">
                <a:latin typeface="Times New Roman"/>
                <a:cs typeface="Times New Roman"/>
              </a:rPr>
              <a:t>olan öğrencilerin,  </a:t>
            </a:r>
            <a:r>
              <a:rPr dirty="0" sz="1000" spc="-40">
                <a:latin typeface="Times New Roman"/>
                <a:cs typeface="Times New Roman"/>
              </a:rPr>
              <a:t>geçen </a:t>
            </a:r>
            <a:r>
              <a:rPr dirty="0" sz="1000" spc="-60">
                <a:latin typeface="Times New Roman"/>
                <a:cs typeface="Times New Roman"/>
              </a:rPr>
              <a:t>sürenin </a:t>
            </a:r>
            <a:r>
              <a:rPr dirty="0" sz="1000" spc="-70">
                <a:latin typeface="Times New Roman"/>
                <a:cs typeface="Times New Roman"/>
              </a:rPr>
              <a:t>devamsızlıktan </a:t>
            </a:r>
            <a:r>
              <a:rPr dirty="0" sz="1000" spc="-65">
                <a:latin typeface="Times New Roman"/>
                <a:cs typeface="Times New Roman"/>
              </a:rPr>
              <a:t>sayılması </a:t>
            </a:r>
            <a:r>
              <a:rPr dirty="0" sz="1000" spc="-60">
                <a:latin typeface="Times New Roman"/>
                <a:cs typeface="Times New Roman"/>
              </a:rPr>
              <a:t>şartıyla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kayıtlarının </a:t>
            </a:r>
            <a:r>
              <a:rPr dirty="0" sz="1000" spc="-80">
                <a:latin typeface="Times New Roman"/>
                <a:cs typeface="Times New Roman"/>
              </a:rPr>
              <a:t>yapılıp </a:t>
            </a:r>
            <a:r>
              <a:rPr dirty="0" sz="1000" spc="-70">
                <a:latin typeface="Times New Roman"/>
                <a:cs typeface="Times New Roman"/>
              </a:rPr>
              <a:t>yapılmamasına,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80">
                <a:latin typeface="Times New Roman"/>
                <a:cs typeface="Times New Roman"/>
              </a:rPr>
              <a:t>birim 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40">
                <a:latin typeface="Times New Roman"/>
                <a:cs typeface="Times New Roman"/>
              </a:rPr>
              <a:t>karar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verir.</a:t>
            </a:r>
            <a:endParaRPr sz="1000">
              <a:latin typeface="Times New Roman"/>
              <a:cs typeface="Times New Roman"/>
            </a:endParaRPr>
          </a:p>
          <a:p>
            <a:pPr algn="just" marL="127000" marR="149860" indent="281940">
              <a:lnSpc>
                <a:spcPts val="1080"/>
              </a:lnSpc>
              <a:buAutoNum type="arabicParenBoth" startAt="2"/>
              <a:tabLst>
                <a:tab pos="601980" algn="l"/>
              </a:tabLst>
            </a:pPr>
            <a:r>
              <a:rPr dirty="0" sz="1000" spc="-45">
                <a:latin typeface="Times New Roman"/>
                <a:cs typeface="Times New Roman"/>
              </a:rPr>
              <a:t>Öğrenci </a:t>
            </a:r>
            <a:r>
              <a:rPr dirty="0" sz="1000" spc="-70">
                <a:latin typeface="Times New Roman"/>
                <a:cs typeface="Times New Roman"/>
              </a:rPr>
              <a:t>değişim programlarına </a:t>
            </a:r>
            <a:r>
              <a:rPr dirty="0" sz="1000" spc="-60">
                <a:latin typeface="Times New Roman"/>
                <a:cs typeface="Times New Roman"/>
              </a:rPr>
              <a:t>katılan </a:t>
            </a:r>
            <a:r>
              <a:rPr dirty="0" sz="1000" spc="-65">
                <a:latin typeface="Times New Roman"/>
                <a:cs typeface="Times New Roman"/>
              </a:rPr>
              <a:t>öğrencilerin kayıt </a:t>
            </a:r>
            <a:r>
              <a:rPr dirty="0" sz="1000" spc="-75">
                <a:latin typeface="Times New Roman"/>
                <a:cs typeface="Times New Roman"/>
              </a:rPr>
              <a:t>yenileme </a:t>
            </a:r>
            <a:r>
              <a:rPr dirty="0" sz="1000" spc="-65">
                <a:latin typeface="Times New Roman"/>
                <a:cs typeface="Times New Roman"/>
              </a:rPr>
              <a:t>işlemleri akademik  </a:t>
            </a:r>
            <a:r>
              <a:rPr dirty="0" sz="1000" spc="-75">
                <a:latin typeface="Times New Roman"/>
                <a:cs typeface="Times New Roman"/>
              </a:rPr>
              <a:t>takvimde </a:t>
            </a:r>
            <a:r>
              <a:rPr dirty="0" sz="1000" spc="-65">
                <a:latin typeface="Times New Roman"/>
                <a:cs typeface="Times New Roman"/>
              </a:rPr>
              <a:t>belirlenen </a:t>
            </a:r>
            <a:r>
              <a:rPr dirty="0" sz="1000" spc="-60">
                <a:latin typeface="Times New Roman"/>
                <a:cs typeface="Times New Roman"/>
              </a:rPr>
              <a:t>sürenin </a:t>
            </a:r>
            <a:r>
              <a:rPr dirty="0" sz="1000" spc="-75">
                <a:latin typeface="Times New Roman"/>
                <a:cs typeface="Times New Roman"/>
              </a:rPr>
              <a:t>dışında </a:t>
            </a:r>
            <a:r>
              <a:rPr dirty="0" sz="1000" spc="-60">
                <a:latin typeface="Times New Roman"/>
                <a:cs typeface="Times New Roman"/>
              </a:rPr>
              <a:t>da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yapılabilir.</a:t>
            </a:r>
            <a:endParaRPr sz="1000">
              <a:latin typeface="Times New Roman"/>
              <a:cs typeface="Times New Roman"/>
            </a:endParaRPr>
          </a:p>
          <a:p>
            <a:pPr algn="just" marL="568960" indent="-160655">
              <a:lnSpc>
                <a:spcPts val="1035"/>
              </a:lnSpc>
              <a:buAutoNum type="arabicParenBoth" startAt="2"/>
              <a:tabLst>
                <a:tab pos="569595" algn="l"/>
              </a:tabLst>
            </a:pPr>
            <a:r>
              <a:rPr dirty="0" sz="1000" spc="-60">
                <a:latin typeface="Times New Roman"/>
                <a:cs typeface="Times New Roman"/>
              </a:rPr>
              <a:t>Kayıt </a:t>
            </a:r>
            <a:r>
              <a:rPr dirty="0" sz="1000" spc="-75">
                <a:latin typeface="Times New Roman"/>
                <a:cs typeface="Times New Roman"/>
              </a:rPr>
              <a:t>yenileme işlemlerinin tümünden </a:t>
            </a:r>
            <a:r>
              <a:rPr dirty="0" sz="1000" spc="-55">
                <a:latin typeface="Times New Roman"/>
                <a:cs typeface="Times New Roman"/>
              </a:rPr>
              <a:t>öğrenci</a:t>
            </a:r>
            <a:r>
              <a:rPr dirty="0" sz="1000" spc="-12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sorumludur.</a:t>
            </a:r>
            <a:endParaRPr sz="1000">
              <a:latin typeface="Times New Roman"/>
              <a:cs typeface="Times New Roman"/>
            </a:endParaRPr>
          </a:p>
          <a:p>
            <a:pPr algn="just" marL="408940">
              <a:lnSpc>
                <a:spcPts val="1110"/>
              </a:lnSpc>
            </a:pPr>
            <a:r>
              <a:rPr dirty="0" sz="1000" spc="-45" b="1">
                <a:latin typeface="Times New Roman"/>
                <a:cs typeface="Times New Roman"/>
              </a:rPr>
              <a:t>Eğitim-öğretim</a:t>
            </a:r>
            <a:r>
              <a:rPr dirty="0" sz="1000" spc="-65" b="1">
                <a:latin typeface="Times New Roman"/>
                <a:cs typeface="Times New Roman"/>
              </a:rPr>
              <a:t> </a:t>
            </a:r>
            <a:r>
              <a:rPr dirty="0" sz="1000" spc="-50" b="1">
                <a:latin typeface="Times New Roman"/>
                <a:cs typeface="Times New Roman"/>
              </a:rPr>
              <a:t>dili</a:t>
            </a:r>
            <a:endParaRPr sz="1000">
              <a:latin typeface="Times New Roman"/>
              <a:cs typeface="Times New Roman"/>
            </a:endParaRPr>
          </a:p>
          <a:p>
            <a:pPr algn="just" marL="127000" marR="14732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8 </a:t>
            </a:r>
            <a:r>
              <a:rPr dirty="0" sz="1000" spc="-60" b="1">
                <a:latin typeface="Times New Roman"/>
                <a:cs typeface="Times New Roman"/>
              </a:rPr>
              <a:t>–</a:t>
            </a:r>
            <a:r>
              <a:rPr dirty="0" sz="1000" spc="-60">
                <a:latin typeface="Times New Roman"/>
                <a:cs typeface="Times New Roman"/>
              </a:rPr>
              <a:t>(1) </a:t>
            </a:r>
            <a:r>
              <a:rPr dirty="0" sz="1000" spc="-80">
                <a:latin typeface="Times New Roman"/>
                <a:cs typeface="Times New Roman"/>
              </a:rPr>
              <a:t>Bilim </a:t>
            </a:r>
            <a:r>
              <a:rPr dirty="0" sz="1000" spc="-55">
                <a:latin typeface="Times New Roman"/>
                <a:cs typeface="Times New Roman"/>
              </a:rPr>
              <a:t>alanı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50">
                <a:latin typeface="Times New Roman"/>
                <a:cs typeface="Times New Roman"/>
              </a:rPr>
              <a:t>yabancı </a:t>
            </a:r>
            <a:r>
              <a:rPr dirty="0" sz="1000" spc="-70">
                <a:latin typeface="Times New Roman"/>
                <a:cs typeface="Times New Roman"/>
              </a:rPr>
              <a:t>dil </a:t>
            </a:r>
            <a:r>
              <a:rPr dirty="0" sz="1000" spc="-65">
                <a:latin typeface="Times New Roman"/>
                <a:cs typeface="Times New Roman"/>
              </a:rPr>
              <a:t>olan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60">
                <a:latin typeface="Times New Roman"/>
                <a:cs typeface="Times New Roman"/>
              </a:rPr>
              <a:t>programları </a:t>
            </a:r>
            <a:r>
              <a:rPr dirty="0" sz="1000" spc="-75">
                <a:latin typeface="Times New Roman"/>
                <a:cs typeface="Times New Roman"/>
              </a:rPr>
              <a:t>dışında eğitim- 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80">
                <a:latin typeface="Times New Roman"/>
                <a:cs typeface="Times New Roman"/>
              </a:rPr>
              <a:t>dili </a:t>
            </a:r>
            <a:r>
              <a:rPr dirty="0" sz="1000" spc="-60">
                <a:latin typeface="Times New Roman"/>
                <a:cs typeface="Times New Roman"/>
              </a:rPr>
              <a:t>Türkçe’dir.  </a:t>
            </a:r>
            <a:r>
              <a:rPr dirty="0" sz="1000" spc="-40">
                <a:latin typeface="Times New Roman"/>
                <a:cs typeface="Times New Roman"/>
              </a:rPr>
              <a:t>Ancak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kurulların </a:t>
            </a:r>
            <a:r>
              <a:rPr dirty="0" sz="1000" spc="-65">
                <a:latin typeface="Times New Roman"/>
                <a:cs typeface="Times New Roman"/>
              </a:rPr>
              <a:t>önerisi, </a:t>
            </a:r>
            <a:r>
              <a:rPr dirty="0" sz="1000" spc="-60">
                <a:latin typeface="Times New Roman"/>
                <a:cs typeface="Times New Roman"/>
              </a:rPr>
              <a:t>Senatonun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60">
                <a:latin typeface="Times New Roman"/>
                <a:cs typeface="Times New Roman"/>
              </a:rPr>
              <a:t>ve  Yükseköğretim  </a:t>
            </a:r>
            <a:r>
              <a:rPr dirty="0" sz="1000" spc="-70">
                <a:latin typeface="Times New Roman"/>
                <a:cs typeface="Times New Roman"/>
              </a:rPr>
              <a:t>Kurulunun </a:t>
            </a:r>
            <a:r>
              <a:rPr dirty="0" sz="1000" spc="-60">
                <a:latin typeface="Times New Roman"/>
                <a:cs typeface="Times New Roman"/>
              </a:rPr>
              <a:t>onayı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55">
                <a:latin typeface="Times New Roman"/>
                <a:cs typeface="Times New Roman"/>
              </a:rPr>
              <a:t>bazı </a:t>
            </a:r>
            <a:r>
              <a:rPr dirty="0" sz="1000" spc="-65">
                <a:latin typeface="Times New Roman"/>
                <a:cs typeface="Times New Roman"/>
              </a:rPr>
              <a:t>programlarda </a:t>
            </a:r>
            <a:r>
              <a:rPr dirty="0" sz="1000" spc="-60">
                <a:latin typeface="Times New Roman"/>
                <a:cs typeface="Times New Roman"/>
              </a:rPr>
              <a:t>tamamen veya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60">
                <a:latin typeface="Times New Roman"/>
                <a:cs typeface="Times New Roman"/>
              </a:rPr>
              <a:t>%30’u </a:t>
            </a:r>
            <a:r>
              <a:rPr dirty="0" sz="1000" spc="-75">
                <a:latin typeface="Times New Roman"/>
                <a:cs typeface="Times New Roman"/>
              </a:rPr>
              <a:t>olmak </a:t>
            </a:r>
            <a:r>
              <a:rPr dirty="0" sz="1000" spc="-55">
                <a:latin typeface="Times New Roman"/>
                <a:cs typeface="Times New Roman"/>
              </a:rPr>
              <a:t>üzere </a:t>
            </a:r>
            <a:r>
              <a:rPr dirty="0" sz="1000" spc="-70">
                <a:latin typeface="Times New Roman"/>
                <a:cs typeface="Times New Roman"/>
              </a:rPr>
              <a:t>kısmen  </a:t>
            </a:r>
            <a:r>
              <a:rPr dirty="0" sz="1000" spc="-50">
                <a:latin typeface="Times New Roman"/>
                <a:cs typeface="Times New Roman"/>
              </a:rPr>
              <a:t>yabancı </a:t>
            </a:r>
            <a:r>
              <a:rPr dirty="0" sz="1000" spc="-85">
                <a:latin typeface="Times New Roman"/>
                <a:cs typeface="Times New Roman"/>
              </a:rPr>
              <a:t>dilde </a:t>
            </a:r>
            <a:r>
              <a:rPr dirty="0" sz="1000" spc="-70">
                <a:latin typeface="Times New Roman"/>
                <a:cs typeface="Times New Roman"/>
              </a:rPr>
              <a:t>eğitim-öğretim</a:t>
            </a:r>
            <a:r>
              <a:rPr dirty="0" sz="1000" spc="-19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yapılabilir.</a:t>
            </a:r>
            <a:endParaRPr sz="1000">
              <a:latin typeface="Times New Roman"/>
              <a:cs typeface="Times New Roman"/>
            </a:endParaRPr>
          </a:p>
          <a:p>
            <a:pPr algn="just" marL="408940">
              <a:lnSpc>
                <a:spcPts val="1065"/>
              </a:lnSpc>
            </a:pPr>
            <a:r>
              <a:rPr dirty="0" sz="1000" spc="-75" b="1">
                <a:latin typeface="Times New Roman"/>
                <a:cs typeface="Times New Roman"/>
              </a:rPr>
              <a:t>Yabancı </a:t>
            </a:r>
            <a:r>
              <a:rPr dirty="0" sz="1000" spc="-50" b="1">
                <a:latin typeface="Times New Roman"/>
                <a:cs typeface="Times New Roman"/>
              </a:rPr>
              <a:t>dil </a:t>
            </a:r>
            <a:r>
              <a:rPr dirty="0" sz="1000" spc="-65" b="1">
                <a:latin typeface="Times New Roman"/>
                <a:cs typeface="Times New Roman"/>
              </a:rPr>
              <a:t>hazırlık</a:t>
            </a:r>
            <a:r>
              <a:rPr dirty="0" sz="1000" spc="35" b="1">
                <a:latin typeface="Times New Roman"/>
                <a:cs typeface="Times New Roman"/>
              </a:rPr>
              <a:t> </a:t>
            </a:r>
            <a:r>
              <a:rPr dirty="0" sz="1000" spc="-65" b="1">
                <a:latin typeface="Times New Roman"/>
                <a:cs typeface="Times New Roman"/>
              </a:rPr>
              <a:t>programı</a:t>
            </a:r>
            <a:endParaRPr sz="1000">
              <a:latin typeface="Times New Roman"/>
              <a:cs typeface="Times New Roman"/>
            </a:endParaRPr>
          </a:p>
          <a:p>
            <a:pPr algn="just" marL="127000" marR="14732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9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Yabancı </a:t>
            </a:r>
            <a:r>
              <a:rPr dirty="0" sz="1000" spc="-70">
                <a:latin typeface="Times New Roman"/>
                <a:cs typeface="Times New Roman"/>
              </a:rPr>
              <a:t>dil </a:t>
            </a:r>
            <a:r>
              <a:rPr dirty="0" sz="1000" spc="-60">
                <a:latin typeface="Times New Roman"/>
                <a:cs typeface="Times New Roman"/>
              </a:rPr>
              <a:t>seviye </a:t>
            </a:r>
            <a:r>
              <a:rPr dirty="0" sz="1000" spc="-55">
                <a:latin typeface="Times New Roman"/>
                <a:cs typeface="Times New Roman"/>
              </a:rPr>
              <a:t>tespit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yeterlilik </a:t>
            </a:r>
            <a:r>
              <a:rPr dirty="0" sz="1000" spc="-60">
                <a:latin typeface="Times New Roman"/>
                <a:cs typeface="Times New Roman"/>
              </a:rPr>
              <a:t>sınavı </a:t>
            </a:r>
            <a:r>
              <a:rPr dirty="0" sz="1000" spc="-65">
                <a:latin typeface="Times New Roman"/>
                <a:cs typeface="Times New Roman"/>
              </a:rPr>
              <a:t>usulleri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5">
                <a:latin typeface="Times New Roman"/>
                <a:cs typeface="Times New Roman"/>
              </a:rPr>
              <a:t>hazırlık </a:t>
            </a:r>
            <a:r>
              <a:rPr dirty="0" sz="1000" spc="-80">
                <a:latin typeface="Times New Roman"/>
                <a:cs typeface="Times New Roman"/>
              </a:rPr>
              <a:t>sınıfının  </a:t>
            </a:r>
            <a:r>
              <a:rPr dirty="0" sz="1000" spc="-65">
                <a:latin typeface="Times New Roman"/>
                <a:cs typeface="Times New Roman"/>
              </a:rPr>
              <a:t>açılması, </a:t>
            </a:r>
            <a:r>
              <a:rPr dirty="0" sz="1000" spc="-70">
                <a:latin typeface="Times New Roman"/>
                <a:cs typeface="Times New Roman"/>
              </a:rPr>
              <a:t>23/3/2016 </a:t>
            </a:r>
            <a:r>
              <a:rPr dirty="0" sz="1000" spc="-60">
                <a:latin typeface="Times New Roman"/>
                <a:cs typeface="Times New Roman"/>
              </a:rPr>
              <a:t>tarihli  ve </a:t>
            </a:r>
            <a:r>
              <a:rPr dirty="0" sz="1000" spc="-80">
                <a:latin typeface="Times New Roman"/>
                <a:cs typeface="Times New Roman"/>
              </a:rPr>
              <a:t>29662 </a:t>
            </a:r>
            <a:r>
              <a:rPr dirty="0" sz="1000" spc="-65">
                <a:latin typeface="Times New Roman"/>
                <a:cs typeface="Times New Roman"/>
              </a:rPr>
              <a:t>sayılı </a:t>
            </a:r>
            <a:r>
              <a:rPr dirty="0" sz="1000" spc="-45">
                <a:latin typeface="Times New Roman"/>
                <a:cs typeface="Times New Roman"/>
              </a:rPr>
              <a:t>Resmî </a:t>
            </a:r>
            <a:r>
              <a:rPr dirty="0" sz="1000" spc="-50">
                <a:latin typeface="Times New Roman"/>
                <a:cs typeface="Times New Roman"/>
              </a:rPr>
              <a:t>Gazete’de </a:t>
            </a:r>
            <a:r>
              <a:rPr dirty="0" sz="1000" spc="-70">
                <a:latin typeface="Times New Roman"/>
                <a:cs typeface="Times New Roman"/>
              </a:rPr>
              <a:t>yayımlanan </a:t>
            </a:r>
            <a:r>
              <a:rPr dirty="0" sz="1000" spc="-60">
                <a:latin typeface="Times New Roman"/>
                <a:cs typeface="Times New Roman"/>
              </a:rPr>
              <a:t>Yükseköğretim  </a:t>
            </a:r>
            <a:r>
              <a:rPr dirty="0" sz="1000" spc="-70">
                <a:latin typeface="Times New Roman"/>
                <a:cs typeface="Times New Roman"/>
              </a:rPr>
              <a:t>Kurumlarında </a:t>
            </a:r>
            <a:r>
              <a:rPr dirty="0" sz="1000" spc="-60">
                <a:latin typeface="Times New Roman"/>
                <a:cs typeface="Times New Roman"/>
              </a:rPr>
              <a:t>Yabancı </a:t>
            </a:r>
            <a:r>
              <a:rPr dirty="0" sz="1000" spc="-50">
                <a:latin typeface="Times New Roman"/>
                <a:cs typeface="Times New Roman"/>
              </a:rPr>
              <a:t>Dil </a:t>
            </a:r>
            <a:r>
              <a:rPr dirty="0" sz="1000" spc="-60">
                <a:latin typeface="Times New Roman"/>
                <a:cs typeface="Times New Roman"/>
              </a:rPr>
              <a:t>Öğretimi ve Yabancı </a:t>
            </a:r>
            <a:r>
              <a:rPr dirty="0" sz="1000" spc="-75">
                <a:latin typeface="Times New Roman"/>
                <a:cs typeface="Times New Roman"/>
              </a:rPr>
              <a:t>Dille </a:t>
            </a:r>
            <a:r>
              <a:rPr dirty="0" sz="1000" spc="-55">
                <a:latin typeface="Times New Roman"/>
                <a:cs typeface="Times New Roman"/>
              </a:rPr>
              <a:t>Öğretim </a:t>
            </a:r>
            <a:r>
              <a:rPr dirty="0" sz="1000" spc="-80">
                <a:latin typeface="Times New Roman"/>
                <a:cs typeface="Times New Roman"/>
              </a:rPr>
              <a:t>Yapılmasında </a:t>
            </a:r>
            <a:r>
              <a:rPr dirty="0" sz="1000" spc="-55">
                <a:latin typeface="Times New Roman"/>
                <a:cs typeface="Times New Roman"/>
              </a:rPr>
              <a:t>Uyulacak </a:t>
            </a:r>
            <a:r>
              <a:rPr dirty="0" sz="1000" spc="-40">
                <a:latin typeface="Times New Roman"/>
                <a:cs typeface="Times New Roman"/>
              </a:rPr>
              <a:t>Esaslara  </a:t>
            </a:r>
            <a:r>
              <a:rPr dirty="0" sz="1000" spc="-75">
                <a:latin typeface="Times New Roman"/>
                <a:cs typeface="Times New Roman"/>
              </a:rPr>
              <a:t>İlişkin </a:t>
            </a:r>
            <a:r>
              <a:rPr dirty="0" sz="1000" spc="-70">
                <a:latin typeface="Times New Roman"/>
                <a:cs typeface="Times New Roman"/>
              </a:rPr>
              <a:t>Yönetmelik </a:t>
            </a:r>
            <a:r>
              <a:rPr dirty="0" sz="1000" spc="-80">
                <a:latin typeface="Times New Roman"/>
                <a:cs typeface="Times New Roman"/>
              </a:rPr>
              <a:t>hükümlerine </a:t>
            </a:r>
            <a:r>
              <a:rPr dirty="0" sz="1000" spc="-60">
                <a:latin typeface="Times New Roman"/>
                <a:cs typeface="Times New Roman"/>
              </a:rPr>
              <a:t>göre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düzenlenir.</a:t>
            </a:r>
            <a:endParaRPr sz="1000">
              <a:latin typeface="Times New Roman"/>
              <a:cs typeface="Times New Roman"/>
            </a:endParaRPr>
          </a:p>
          <a:p>
            <a:pPr algn="just" marL="408940">
              <a:lnSpc>
                <a:spcPts val="1065"/>
              </a:lnSpc>
            </a:pPr>
            <a:r>
              <a:rPr dirty="0" sz="1000" spc="-55" b="1">
                <a:latin typeface="Times New Roman"/>
                <a:cs typeface="Times New Roman"/>
              </a:rPr>
              <a:t>Türkçe </a:t>
            </a:r>
            <a:r>
              <a:rPr dirty="0" sz="1000" spc="-65" b="1">
                <a:latin typeface="Times New Roman"/>
                <a:cs typeface="Times New Roman"/>
              </a:rPr>
              <a:t>hazırlık</a:t>
            </a:r>
            <a:r>
              <a:rPr dirty="0" sz="1000" spc="-70" b="1">
                <a:latin typeface="Times New Roman"/>
                <a:cs typeface="Times New Roman"/>
              </a:rPr>
              <a:t> </a:t>
            </a:r>
            <a:r>
              <a:rPr dirty="0" sz="1000" spc="-65" b="1">
                <a:latin typeface="Times New Roman"/>
                <a:cs typeface="Times New Roman"/>
              </a:rPr>
              <a:t>programı</a:t>
            </a:r>
            <a:endParaRPr sz="1000">
              <a:latin typeface="Times New Roman"/>
              <a:cs typeface="Times New Roman"/>
            </a:endParaRPr>
          </a:p>
          <a:p>
            <a:pPr algn="just" marL="127000" marR="142240" indent="283845">
              <a:lnSpc>
                <a:spcPts val="1080"/>
              </a:lnSpc>
              <a:spcBef>
                <a:spcPts val="80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10 </a:t>
            </a:r>
            <a:r>
              <a:rPr dirty="0" sz="1000" spc="-60" b="1">
                <a:latin typeface="Times New Roman"/>
                <a:cs typeface="Times New Roman"/>
              </a:rPr>
              <a:t>–</a:t>
            </a:r>
            <a:r>
              <a:rPr dirty="0" sz="1000" spc="-60">
                <a:latin typeface="Times New Roman"/>
                <a:cs typeface="Times New Roman"/>
              </a:rPr>
              <a:t>( </a:t>
            </a:r>
            <a:r>
              <a:rPr dirty="0" sz="1000" spc="-40">
                <a:latin typeface="Times New Roman"/>
                <a:cs typeface="Times New Roman"/>
              </a:rPr>
              <a:t>1 </a:t>
            </a:r>
            <a:r>
              <a:rPr dirty="0" sz="1000" spc="-30">
                <a:latin typeface="Times New Roman"/>
                <a:cs typeface="Times New Roman"/>
              </a:rPr>
              <a:t>) </a:t>
            </a:r>
            <a:r>
              <a:rPr dirty="0" sz="1000" spc="-50">
                <a:latin typeface="Times New Roman"/>
                <a:cs typeface="Times New Roman"/>
              </a:rPr>
              <a:t>Türkçe </a:t>
            </a:r>
            <a:r>
              <a:rPr dirty="0" sz="1000" spc="-60">
                <a:latin typeface="Times New Roman"/>
                <a:cs typeface="Times New Roman"/>
              </a:rPr>
              <a:t>yeterlik-seviye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tespit </a:t>
            </a:r>
            <a:r>
              <a:rPr dirty="0" sz="1000" spc="-70">
                <a:latin typeface="Times New Roman"/>
                <a:cs typeface="Times New Roman"/>
              </a:rPr>
              <a:t>sınavını </a:t>
            </a:r>
            <a:r>
              <a:rPr dirty="0" sz="1000" spc="-40">
                <a:latin typeface="Times New Roman"/>
                <a:cs typeface="Times New Roman"/>
              </a:rPr>
              <a:t>başaran </a:t>
            </a:r>
            <a:r>
              <a:rPr dirty="0" sz="1000" spc="-50">
                <a:latin typeface="Times New Roman"/>
                <a:cs typeface="Times New Roman"/>
              </a:rPr>
              <a:t>yabancı </a:t>
            </a:r>
            <a:r>
              <a:rPr dirty="0" sz="1000" spc="-75">
                <a:latin typeface="Times New Roman"/>
                <a:cs typeface="Times New Roman"/>
              </a:rPr>
              <a:t>uyruklu  </a:t>
            </a:r>
            <a:r>
              <a:rPr dirty="0" sz="1000" spc="-30">
                <a:latin typeface="Times New Roman"/>
                <a:cs typeface="Times New Roman"/>
              </a:rPr>
              <a:t>öğrenciler, </a:t>
            </a:r>
            <a:r>
              <a:rPr dirty="0" sz="1000" spc="-70">
                <a:latin typeface="Times New Roman"/>
                <a:cs typeface="Times New Roman"/>
              </a:rPr>
              <a:t>kayıtlı oldukları eğitim-öğretim programına </a:t>
            </a:r>
            <a:r>
              <a:rPr dirty="0" sz="1000" spc="-55">
                <a:latin typeface="Times New Roman"/>
                <a:cs typeface="Times New Roman"/>
              </a:rPr>
              <a:t>başlar. </a:t>
            </a:r>
            <a:r>
              <a:rPr dirty="0" sz="1000" spc="-50">
                <a:latin typeface="Times New Roman"/>
                <a:cs typeface="Times New Roman"/>
              </a:rPr>
              <a:t>Türkçe </a:t>
            </a:r>
            <a:r>
              <a:rPr dirty="0" sz="1000" spc="-60">
                <a:latin typeface="Times New Roman"/>
                <a:cs typeface="Times New Roman"/>
              </a:rPr>
              <a:t>yeterlik-seviye </a:t>
            </a:r>
            <a:r>
              <a:rPr dirty="0" sz="1000" spc="-55">
                <a:latin typeface="Times New Roman"/>
                <a:cs typeface="Times New Roman"/>
              </a:rPr>
              <a:t>tespit  </a:t>
            </a:r>
            <a:r>
              <a:rPr dirty="0" sz="1000" spc="-70">
                <a:latin typeface="Times New Roman"/>
                <a:cs typeface="Times New Roman"/>
              </a:rPr>
              <a:t>sınavına </a:t>
            </a:r>
            <a:r>
              <a:rPr dirty="0" sz="1000" spc="-75">
                <a:latin typeface="Times New Roman"/>
                <a:cs typeface="Times New Roman"/>
              </a:rPr>
              <a:t>girip </a:t>
            </a:r>
            <a:r>
              <a:rPr dirty="0" sz="1000" spc="-55">
                <a:latin typeface="Times New Roman"/>
                <a:cs typeface="Times New Roman"/>
              </a:rPr>
              <a:t>başarısız </a:t>
            </a:r>
            <a:r>
              <a:rPr dirty="0" sz="1000" spc="-65">
                <a:latin typeface="Times New Roman"/>
                <a:cs typeface="Times New Roman"/>
              </a:rPr>
              <a:t>olan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60">
                <a:latin typeface="Times New Roman"/>
                <a:cs typeface="Times New Roman"/>
              </a:rPr>
              <a:t>sınava </a:t>
            </a:r>
            <a:r>
              <a:rPr dirty="0" sz="1000" spc="-65">
                <a:latin typeface="Times New Roman"/>
                <a:cs typeface="Times New Roman"/>
              </a:rPr>
              <a:t>girmeyen </a:t>
            </a:r>
            <a:r>
              <a:rPr dirty="0" sz="1000" spc="-50">
                <a:latin typeface="Times New Roman"/>
                <a:cs typeface="Times New Roman"/>
              </a:rPr>
              <a:t>yabancı </a:t>
            </a:r>
            <a:r>
              <a:rPr dirty="0" sz="1000" spc="-75">
                <a:latin typeface="Times New Roman"/>
                <a:cs typeface="Times New Roman"/>
              </a:rPr>
              <a:t>uyruklu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50">
                <a:latin typeface="Times New Roman"/>
                <a:cs typeface="Times New Roman"/>
              </a:rPr>
              <a:t>Türkçe</a:t>
            </a:r>
            <a:r>
              <a:rPr dirty="0" sz="1000" spc="10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hazırlık</a:t>
            </a:r>
            <a:endParaRPr sz="1000">
              <a:latin typeface="Times New Roman"/>
              <a:cs typeface="Times New Roman"/>
            </a:endParaRPr>
          </a:p>
          <a:p>
            <a:pPr algn="just" marL="127000" marR="142240">
              <a:lnSpc>
                <a:spcPts val="1080"/>
              </a:lnSpc>
              <a:spcBef>
                <a:spcPts val="300"/>
              </a:spcBef>
            </a:pPr>
            <a:r>
              <a:rPr dirty="0" sz="1000" spc="-75">
                <a:latin typeface="Times New Roman"/>
                <a:cs typeface="Times New Roman"/>
              </a:rPr>
              <a:t>sınıfına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50">
                <a:latin typeface="Times New Roman"/>
                <a:cs typeface="Times New Roman"/>
              </a:rPr>
              <a:t>eder. </a:t>
            </a:r>
            <a:r>
              <a:rPr dirty="0" sz="1000" spc="30" b="1">
                <a:latin typeface="Times New Roman"/>
                <a:cs typeface="Times New Roman"/>
              </a:rPr>
              <a:t>(Değişik </a:t>
            </a:r>
            <a:r>
              <a:rPr dirty="0" sz="1000" spc="-40" b="1">
                <a:latin typeface="Times New Roman"/>
                <a:cs typeface="Times New Roman"/>
              </a:rPr>
              <a:t>cümle:RG-30/10/2020-31289)</a:t>
            </a:r>
            <a:r>
              <a:rPr dirty="0" baseline="21604" sz="1350" spc="-60" b="1">
                <a:latin typeface="Times New Roman"/>
                <a:cs typeface="Times New Roman"/>
              </a:rPr>
              <a:t>(1)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0">
                <a:latin typeface="Times New Roman"/>
                <a:cs typeface="Times New Roman"/>
              </a:rPr>
              <a:t>öğrencilere  </a:t>
            </a:r>
            <a:r>
              <a:rPr dirty="0" sz="1000" spc="-85">
                <a:latin typeface="Times New Roman"/>
                <a:cs typeface="Times New Roman"/>
              </a:rPr>
              <a:t>ilişkin  </a:t>
            </a:r>
            <a:r>
              <a:rPr dirty="0" sz="1000" spc="-70">
                <a:latin typeface="Times New Roman"/>
                <a:cs typeface="Times New Roman"/>
              </a:rPr>
              <a:t>konularda </a:t>
            </a:r>
            <a:r>
              <a:rPr dirty="0" sz="1000" spc="-65">
                <a:latin typeface="Times New Roman"/>
                <a:cs typeface="Times New Roman"/>
              </a:rPr>
              <a:t>Üniversitenin Yurtdışından </a:t>
            </a:r>
            <a:r>
              <a:rPr dirty="0" sz="1000" spc="-50">
                <a:latin typeface="Times New Roman"/>
                <a:cs typeface="Times New Roman"/>
              </a:rPr>
              <a:t>Öğrenci </a:t>
            </a:r>
            <a:r>
              <a:rPr dirty="0" sz="1000" spc="-60">
                <a:latin typeface="Times New Roman"/>
                <a:cs typeface="Times New Roman"/>
              </a:rPr>
              <a:t>Kabul </a:t>
            </a:r>
            <a:r>
              <a:rPr dirty="0" sz="1000" spc="-55">
                <a:latin typeface="Times New Roman"/>
                <a:cs typeface="Times New Roman"/>
              </a:rPr>
              <a:t>Yönergesi </a:t>
            </a:r>
            <a:r>
              <a:rPr dirty="0" sz="1000" spc="-75">
                <a:latin typeface="Times New Roman"/>
                <a:cs typeface="Times New Roman"/>
              </a:rPr>
              <a:t>hükümleri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uygulanır.</a:t>
            </a:r>
            <a:endParaRPr sz="1000">
              <a:latin typeface="Times New Roman"/>
              <a:cs typeface="Times New Roman"/>
            </a:endParaRPr>
          </a:p>
          <a:p>
            <a:pPr algn="just" marL="408940">
              <a:lnSpc>
                <a:spcPts val="1065"/>
              </a:lnSpc>
            </a:pPr>
            <a:r>
              <a:rPr dirty="0" sz="1000" spc="-45" b="1">
                <a:latin typeface="Times New Roman"/>
                <a:cs typeface="Times New Roman"/>
              </a:rPr>
              <a:t>Eğitim-öğretim</a:t>
            </a:r>
            <a:r>
              <a:rPr dirty="0" sz="1000" spc="-65" b="1">
                <a:latin typeface="Times New Roman"/>
                <a:cs typeface="Times New Roman"/>
              </a:rPr>
              <a:t> </a:t>
            </a:r>
            <a:r>
              <a:rPr dirty="0" sz="1000" spc="-45" b="1">
                <a:latin typeface="Times New Roman"/>
                <a:cs typeface="Times New Roman"/>
              </a:rPr>
              <a:t>türleri</a:t>
            </a:r>
            <a:endParaRPr sz="1000">
              <a:latin typeface="Times New Roman"/>
              <a:cs typeface="Times New Roman"/>
            </a:endParaRPr>
          </a:p>
          <a:p>
            <a:pPr algn="just" marL="127000" marR="14732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65" b="1">
                <a:latin typeface="Times New Roman"/>
                <a:cs typeface="Times New Roman"/>
              </a:rPr>
              <a:t>11 </a:t>
            </a:r>
            <a:r>
              <a:rPr dirty="0" sz="1000" spc="-15" b="1">
                <a:latin typeface="Times New Roman"/>
                <a:cs typeface="Times New Roman"/>
              </a:rPr>
              <a:t>–</a:t>
            </a:r>
            <a:r>
              <a:rPr dirty="0" sz="1000" spc="-1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Üniversiteye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55">
                <a:latin typeface="Times New Roman"/>
                <a:cs typeface="Times New Roman"/>
              </a:rPr>
              <a:t>fakülte,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 meslek </a:t>
            </a:r>
            <a:r>
              <a:rPr dirty="0" sz="1000" spc="-75">
                <a:latin typeface="Times New Roman"/>
                <a:cs typeface="Times New Roman"/>
              </a:rPr>
              <a:t>yüksekokullarında  </a:t>
            </a:r>
            <a:r>
              <a:rPr dirty="0" sz="1000" spc="-55">
                <a:latin typeface="Times New Roman"/>
                <a:cs typeface="Times New Roman"/>
              </a:rPr>
              <a:t>örgün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80">
                <a:latin typeface="Times New Roman"/>
                <a:cs typeface="Times New Roman"/>
              </a:rPr>
              <a:t>yapılır. </a:t>
            </a:r>
            <a:r>
              <a:rPr dirty="0" sz="1000" spc="-40">
                <a:latin typeface="Times New Roman"/>
                <a:cs typeface="Times New Roman"/>
              </a:rPr>
              <a:t>Ancak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5">
                <a:latin typeface="Times New Roman"/>
                <a:cs typeface="Times New Roman"/>
              </a:rPr>
              <a:t>kurulun </a:t>
            </a:r>
            <a:r>
              <a:rPr dirty="0" sz="1000" spc="-50">
                <a:latin typeface="Times New Roman"/>
                <a:cs typeface="Times New Roman"/>
              </a:rPr>
              <a:t>gerekçeli </a:t>
            </a:r>
            <a:r>
              <a:rPr dirty="0" sz="1000" spc="-65">
                <a:latin typeface="Times New Roman"/>
                <a:cs typeface="Times New Roman"/>
              </a:rPr>
              <a:t>önerisi, </a:t>
            </a:r>
            <a:r>
              <a:rPr dirty="0" sz="1000" spc="-60">
                <a:latin typeface="Times New Roman"/>
                <a:cs typeface="Times New Roman"/>
              </a:rPr>
              <a:t>Senatonun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60">
                <a:latin typeface="Times New Roman"/>
                <a:cs typeface="Times New Roman"/>
              </a:rPr>
              <a:t>ve Yükseköğretim  </a:t>
            </a:r>
            <a:r>
              <a:rPr dirty="0" sz="1000" spc="-75">
                <a:latin typeface="Times New Roman"/>
                <a:cs typeface="Times New Roman"/>
              </a:rPr>
              <a:t>Kurulunun </a:t>
            </a:r>
            <a:r>
              <a:rPr dirty="0" sz="1000" spc="-60">
                <a:latin typeface="Times New Roman"/>
                <a:cs typeface="Times New Roman"/>
              </a:rPr>
              <a:t>onayı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0">
                <a:latin typeface="Times New Roman"/>
                <a:cs typeface="Times New Roman"/>
              </a:rPr>
              <a:t>uzaktan, </a:t>
            </a:r>
            <a:r>
              <a:rPr dirty="0" sz="1000" spc="-70">
                <a:latin typeface="Times New Roman"/>
                <a:cs typeface="Times New Roman"/>
              </a:rPr>
              <a:t>yaygın, </a:t>
            </a:r>
            <a:r>
              <a:rPr dirty="0" sz="1000" spc="-50">
                <a:latin typeface="Times New Roman"/>
                <a:cs typeface="Times New Roman"/>
              </a:rPr>
              <a:t>açık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60">
                <a:latin typeface="Times New Roman"/>
                <a:cs typeface="Times New Roman"/>
              </a:rPr>
              <a:t>ve dışarıdan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60">
                <a:latin typeface="Times New Roman"/>
                <a:cs typeface="Times New Roman"/>
              </a:rPr>
              <a:t>de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yapılabilir.</a:t>
            </a:r>
            <a:endParaRPr sz="1000">
              <a:latin typeface="Times New Roman"/>
              <a:cs typeface="Times New Roman"/>
            </a:endParaRPr>
          </a:p>
          <a:p>
            <a:pPr algn="just" marL="408940">
              <a:lnSpc>
                <a:spcPts val="1065"/>
              </a:lnSpc>
            </a:pPr>
            <a:r>
              <a:rPr dirty="0" sz="1000" spc="-75" b="1">
                <a:latin typeface="Times New Roman"/>
                <a:cs typeface="Times New Roman"/>
              </a:rPr>
              <a:t>Azami </a:t>
            </a:r>
            <a:r>
              <a:rPr dirty="0" sz="1000" spc="-45" b="1">
                <a:latin typeface="Times New Roman"/>
                <a:cs typeface="Times New Roman"/>
              </a:rPr>
              <a:t>öğrenim </a:t>
            </a:r>
            <a:r>
              <a:rPr dirty="0" sz="1000" spc="-30" b="1">
                <a:latin typeface="Times New Roman"/>
                <a:cs typeface="Times New Roman"/>
              </a:rPr>
              <a:t>süreleri ve </a:t>
            </a:r>
            <a:r>
              <a:rPr dirty="0" sz="1000" spc="-35" b="1">
                <a:latin typeface="Times New Roman"/>
                <a:cs typeface="Times New Roman"/>
              </a:rPr>
              <a:t>öğrenci</a:t>
            </a:r>
            <a:r>
              <a:rPr dirty="0" sz="1000" spc="-130" b="1">
                <a:latin typeface="Times New Roman"/>
                <a:cs typeface="Times New Roman"/>
              </a:rPr>
              <a:t> </a:t>
            </a:r>
            <a:r>
              <a:rPr dirty="0" sz="1000" spc="-35" b="1">
                <a:latin typeface="Times New Roman"/>
                <a:cs typeface="Times New Roman"/>
              </a:rPr>
              <a:t>statüsü</a:t>
            </a:r>
            <a:endParaRPr sz="1000">
              <a:latin typeface="Times New Roman"/>
              <a:cs typeface="Times New Roman"/>
            </a:endParaRPr>
          </a:p>
          <a:p>
            <a:pPr algn="just" marL="127000" marR="14478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12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Öğrenciler,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50">
                <a:latin typeface="Times New Roman"/>
                <a:cs typeface="Times New Roman"/>
              </a:rPr>
              <a:t>süreli yabancı </a:t>
            </a:r>
            <a:r>
              <a:rPr dirty="0" sz="1000" spc="-70">
                <a:latin typeface="Times New Roman"/>
                <a:cs typeface="Times New Roman"/>
              </a:rPr>
              <a:t>dil </a:t>
            </a:r>
            <a:r>
              <a:rPr dirty="0" sz="1000" spc="-75">
                <a:latin typeface="Times New Roman"/>
                <a:cs typeface="Times New Roman"/>
              </a:rPr>
              <a:t>hazırlık </a:t>
            </a:r>
            <a:r>
              <a:rPr dirty="0" sz="1000" spc="-65">
                <a:latin typeface="Times New Roman"/>
                <a:cs typeface="Times New Roman"/>
              </a:rPr>
              <a:t>sınıfı </a:t>
            </a:r>
            <a:r>
              <a:rPr dirty="0" sz="1000" spc="-50">
                <a:latin typeface="Times New Roman"/>
                <a:cs typeface="Times New Roman"/>
              </a:rPr>
              <a:t>hariç,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70">
                <a:latin typeface="Times New Roman"/>
                <a:cs typeface="Times New Roman"/>
              </a:rPr>
              <a:t>oldukları  </a:t>
            </a:r>
            <a:r>
              <a:rPr dirty="0" sz="1000" spc="-65">
                <a:latin typeface="Times New Roman"/>
                <a:cs typeface="Times New Roman"/>
              </a:rPr>
              <a:t>programa </a:t>
            </a:r>
            <a:r>
              <a:rPr dirty="0" sz="1000" spc="-85">
                <a:latin typeface="Times New Roman"/>
                <a:cs typeface="Times New Roman"/>
              </a:rPr>
              <a:t>ilişkin 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75">
                <a:latin typeface="Times New Roman"/>
                <a:cs typeface="Times New Roman"/>
              </a:rPr>
              <a:t>verildiği </a:t>
            </a:r>
            <a:r>
              <a:rPr dirty="0" sz="1000" spc="-70">
                <a:latin typeface="Times New Roman"/>
                <a:cs typeface="Times New Roman"/>
              </a:rPr>
              <a:t>dönemden </a:t>
            </a:r>
            <a:r>
              <a:rPr dirty="0" sz="1000" spc="-60">
                <a:latin typeface="Times New Roman"/>
                <a:cs typeface="Times New Roman"/>
              </a:rPr>
              <a:t>başlamak </a:t>
            </a:r>
            <a:r>
              <a:rPr dirty="0" sz="1000" spc="-50">
                <a:latin typeface="Times New Roman"/>
                <a:cs typeface="Times New Roman"/>
              </a:rPr>
              <a:t>üzere; </a:t>
            </a:r>
            <a:r>
              <a:rPr dirty="0" sz="1000" spc="-25">
                <a:latin typeface="Times New Roman"/>
                <a:cs typeface="Times New Roman"/>
              </a:rPr>
              <a:t>Her </a:t>
            </a:r>
            <a:r>
              <a:rPr dirty="0" sz="1000" spc="-70">
                <a:latin typeface="Times New Roman"/>
                <a:cs typeface="Times New Roman"/>
              </a:rPr>
              <a:t>dönem için </a:t>
            </a:r>
            <a:r>
              <a:rPr dirty="0" sz="1000" spc="-65">
                <a:latin typeface="Times New Roman"/>
                <a:cs typeface="Times New Roman"/>
              </a:rPr>
              <a:t>kayıt yaptırıp  </a:t>
            </a:r>
            <a:r>
              <a:rPr dirty="0" sz="1000" spc="-75">
                <a:latin typeface="Times New Roman"/>
                <a:cs typeface="Times New Roman"/>
              </a:rPr>
              <a:t>yaptırmadığına </a:t>
            </a:r>
            <a:r>
              <a:rPr dirty="0" sz="1000" spc="-80">
                <a:latin typeface="Times New Roman"/>
                <a:cs typeface="Times New Roman"/>
              </a:rPr>
              <a:t>bakılmaksızın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70">
                <a:latin typeface="Times New Roman"/>
                <a:cs typeface="Times New Roman"/>
              </a:rPr>
              <a:t>iki yıl </a:t>
            </a:r>
            <a:r>
              <a:rPr dirty="0" sz="1000" spc="-65">
                <a:latin typeface="Times New Roman"/>
                <a:cs typeface="Times New Roman"/>
              </a:rPr>
              <a:t>olan ön lisans programlarını </a:t>
            </a:r>
            <a:r>
              <a:rPr dirty="0" sz="1000" spc="-60">
                <a:latin typeface="Times New Roman"/>
                <a:cs typeface="Times New Roman"/>
              </a:rPr>
              <a:t>azami dört </a:t>
            </a:r>
            <a:r>
              <a:rPr dirty="0" sz="1000" spc="-80">
                <a:latin typeface="Times New Roman"/>
                <a:cs typeface="Times New Roman"/>
              </a:rPr>
              <a:t>yıl, 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60">
                <a:latin typeface="Times New Roman"/>
                <a:cs typeface="Times New Roman"/>
              </a:rPr>
              <a:t>dört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65">
                <a:latin typeface="Times New Roman"/>
                <a:cs typeface="Times New Roman"/>
              </a:rPr>
              <a:t>olan lisans programlarını </a:t>
            </a:r>
            <a:r>
              <a:rPr dirty="0" sz="1000" spc="-60">
                <a:latin typeface="Times New Roman"/>
                <a:cs typeface="Times New Roman"/>
              </a:rPr>
              <a:t>azami </a:t>
            </a:r>
            <a:r>
              <a:rPr dirty="0" sz="1000" spc="-55">
                <a:latin typeface="Times New Roman"/>
                <a:cs typeface="Times New Roman"/>
              </a:rPr>
              <a:t>yedi </a:t>
            </a:r>
            <a:r>
              <a:rPr dirty="0" sz="1000" spc="-80">
                <a:latin typeface="Times New Roman"/>
                <a:cs typeface="Times New Roman"/>
              </a:rPr>
              <a:t>yıl,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50">
                <a:latin typeface="Times New Roman"/>
                <a:cs typeface="Times New Roman"/>
              </a:rPr>
              <a:t>beş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65">
                <a:latin typeface="Times New Roman"/>
                <a:cs typeface="Times New Roman"/>
              </a:rPr>
              <a:t>olan lisans  programlarını </a:t>
            </a:r>
            <a:r>
              <a:rPr dirty="0" sz="1000" spc="-60">
                <a:latin typeface="Times New Roman"/>
                <a:cs typeface="Times New Roman"/>
              </a:rPr>
              <a:t>azami sekiz </a:t>
            </a:r>
            <a:r>
              <a:rPr dirty="0" sz="1000" spc="-80">
                <a:latin typeface="Times New Roman"/>
                <a:cs typeface="Times New Roman"/>
              </a:rPr>
              <a:t>yıl,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50">
                <a:latin typeface="Times New Roman"/>
                <a:cs typeface="Times New Roman"/>
              </a:rPr>
              <a:t>altı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65">
                <a:latin typeface="Times New Roman"/>
                <a:cs typeface="Times New Roman"/>
              </a:rPr>
              <a:t>olan lisans programlarını </a:t>
            </a:r>
            <a:r>
              <a:rPr dirty="0" sz="1000" spc="-60">
                <a:latin typeface="Times New Roman"/>
                <a:cs typeface="Times New Roman"/>
              </a:rPr>
              <a:t>azami </a:t>
            </a:r>
            <a:r>
              <a:rPr dirty="0" sz="1000" spc="-75">
                <a:latin typeface="Times New Roman"/>
                <a:cs typeface="Times New Roman"/>
              </a:rPr>
              <a:t>dokuz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75">
                <a:latin typeface="Times New Roman"/>
                <a:cs typeface="Times New Roman"/>
              </a:rPr>
              <a:t>içinde  </a:t>
            </a:r>
            <a:r>
              <a:rPr dirty="0" sz="1000" spc="-65">
                <a:latin typeface="Times New Roman"/>
                <a:cs typeface="Times New Roman"/>
              </a:rPr>
              <a:t>tamamlamak zorundadırlar. </a:t>
            </a:r>
            <a:r>
              <a:rPr dirty="0" sz="1000" spc="-70">
                <a:latin typeface="Times New Roman"/>
                <a:cs typeface="Times New Roman"/>
              </a:rPr>
              <a:t>Hazırlık eğitim </a:t>
            </a: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60">
                <a:latin typeface="Times New Roman"/>
                <a:cs typeface="Times New Roman"/>
              </a:rPr>
              <a:t>azami </a:t>
            </a:r>
            <a:r>
              <a:rPr dirty="0" sz="1000" spc="-70">
                <a:latin typeface="Times New Roman"/>
                <a:cs typeface="Times New Roman"/>
              </a:rPr>
              <a:t>iki</a:t>
            </a:r>
            <a:r>
              <a:rPr dirty="0" sz="1000" spc="-80">
                <a:latin typeface="Times New Roman"/>
                <a:cs typeface="Times New Roman"/>
              </a:rPr>
              <a:t> yıldır.</a:t>
            </a:r>
            <a:endParaRPr sz="1000">
              <a:latin typeface="Times New Roman"/>
              <a:cs typeface="Times New Roman"/>
            </a:endParaRPr>
          </a:p>
          <a:p>
            <a:pPr algn="just" marL="127000" marR="144780" indent="281940">
              <a:lnSpc>
                <a:spcPts val="1080"/>
              </a:lnSpc>
              <a:spcBef>
                <a:spcPts val="5"/>
              </a:spcBef>
              <a:buAutoNum type="arabicParenBoth" startAt="2"/>
              <a:tabLst>
                <a:tab pos="571500" algn="l"/>
              </a:tabLst>
            </a:pPr>
            <a:r>
              <a:rPr dirty="0" sz="1000" spc="-55">
                <a:latin typeface="Times New Roman"/>
                <a:cs typeface="Times New Roman"/>
              </a:rPr>
              <a:t>Azami </a:t>
            </a:r>
            <a:r>
              <a:rPr dirty="0" sz="1000" spc="-45">
                <a:latin typeface="Times New Roman"/>
                <a:cs typeface="Times New Roman"/>
              </a:rPr>
              <a:t>süreleri </a:t>
            </a:r>
            <a:r>
              <a:rPr dirty="0" sz="1000" spc="-70">
                <a:latin typeface="Times New Roman"/>
                <a:cs typeface="Times New Roman"/>
              </a:rPr>
              <a:t>dolduran </a:t>
            </a:r>
            <a:r>
              <a:rPr dirty="0" sz="1000" spc="-55">
                <a:latin typeface="Times New Roman"/>
                <a:cs typeface="Times New Roman"/>
              </a:rPr>
              <a:t>son </a:t>
            </a:r>
            <a:r>
              <a:rPr dirty="0" sz="1000" spc="-70">
                <a:latin typeface="Times New Roman"/>
                <a:cs typeface="Times New Roman"/>
              </a:rPr>
              <a:t>sınıf </a:t>
            </a:r>
            <a:r>
              <a:rPr dirty="0" sz="1000" spc="-60">
                <a:latin typeface="Times New Roman"/>
                <a:cs typeface="Times New Roman"/>
              </a:rPr>
              <a:t>öğrencilerine; </a:t>
            </a:r>
            <a:r>
              <a:rPr dirty="0" sz="1000" spc="-55">
                <a:latin typeface="Times New Roman"/>
                <a:cs typeface="Times New Roman"/>
              </a:rPr>
              <a:t>başarısız </a:t>
            </a:r>
            <a:r>
              <a:rPr dirty="0" sz="1000" spc="-70">
                <a:latin typeface="Times New Roman"/>
                <a:cs typeface="Times New Roman"/>
              </a:rPr>
              <a:t>oldukları bütün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için iki  </a:t>
            </a:r>
            <a:r>
              <a:rPr dirty="0" sz="1000" spc="-35">
                <a:latin typeface="Times New Roman"/>
                <a:cs typeface="Times New Roman"/>
              </a:rPr>
              <a:t>ek </a:t>
            </a:r>
            <a:r>
              <a:rPr dirty="0" sz="1000" spc="-60">
                <a:latin typeface="Times New Roman"/>
                <a:cs typeface="Times New Roman"/>
              </a:rPr>
              <a:t>sınav hakkı </a:t>
            </a:r>
            <a:r>
              <a:rPr dirty="0" sz="1000" spc="-75">
                <a:latin typeface="Times New Roman"/>
                <a:cs typeface="Times New Roman"/>
              </a:rPr>
              <a:t>verilir.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70">
                <a:latin typeface="Times New Roman"/>
                <a:cs typeface="Times New Roman"/>
              </a:rPr>
              <a:t>iki </a:t>
            </a:r>
            <a:r>
              <a:rPr dirty="0" sz="1000" spc="-35">
                <a:latin typeface="Times New Roman"/>
                <a:cs typeface="Times New Roman"/>
              </a:rPr>
              <a:t>ek </a:t>
            </a:r>
            <a:r>
              <a:rPr dirty="0" sz="1000" spc="-60">
                <a:latin typeface="Times New Roman"/>
                <a:cs typeface="Times New Roman"/>
              </a:rPr>
              <a:t>sınav </a:t>
            </a:r>
            <a:r>
              <a:rPr dirty="0" sz="1000" spc="-70">
                <a:latin typeface="Times New Roman"/>
                <a:cs typeface="Times New Roman"/>
              </a:rPr>
              <a:t>hakkı,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60">
                <a:latin typeface="Times New Roman"/>
                <a:cs typeface="Times New Roman"/>
              </a:rPr>
              <a:t>sonu sınav </a:t>
            </a:r>
            <a:r>
              <a:rPr dirty="0" sz="1000" spc="-75">
                <a:latin typeface="Times New Roman"/>
                <a:cs typeface="Times New Roman"/>
              </a:rPr>
              <a:t>dönemlerinin </a:t>
            </a:r>
            <a:r>
              <a:rPr dirty="0" sz="1000" spc="-60">
                <a:latin typeface="Times New Roman"/>
                <a:cs typeface="Times New Roman"/>
              </a:rPr>
              <a:t>ardından  </a:t>
            </a:r>
            <a:r>
              <a:rPr dirty="0" sz="1000" spc="-55">
                <a:latin typeface="Times New Roman"/>
                <a:cs typeface="Times New Roman"/>
              </a:rPr>
              <a:t>yeni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75">
                <a:latin typeface="Times New Roman"/>
                <a:cs typeface="Times New Roman"/>
              </a:rPr>
              <a:t>dönemi </a:t>
            </a:r>
            <a:r>
              <a:rPr dirty="0" sz="1000" spc="-60">
                <a:latin typeface="Times New Roman"/>
                <a:cs typeface="Times New Roman"/>
              </a:rPr>
              <a:t>başlamadan </a:t>
            </a:r>
            <a:r>
              <a:rPr dirty="0" sz="1000" spc="-85">
                <a:latin typeface="Times New Roman"/>
                <a:cs typeface="Times New Roman"/>
              </a:rPr>
              <a:t>kullandırılır.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0">
                <a:latin typeface="Times New Roman"/>
                <a:cs typeface="Times New Roman"/>
              </a:rPr>
              <a:t>sınavlar </a:t>
            </a:r>
            <a:r>
              <a:rPr dirty="0" sz="1000" spc="-65">
                <a:latin typeface="Times New Roman"/>
                <a:cs typeface="Times New Roman"/>
              </a:rPr>
              <a:t>sonunda, </a:t>
            </a:r>
            <a:r>
              <a:rPr dirty="0" sz="1000" spc="-55">
                <a:latin typeface="Times New Roman"/>
                <a:cs typeface="Times New Roman"/>
              </a:rPr>
              <a:t>başarısız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65">
                <a:latin typeface="Times New Roman"/>
                <a:cs typeface="Times New Roman"/>
              </a:rPr>
              <a:t>sayısını,  </a:t>
            </a:r>
            <a:r>
              <a:rPr dirty="0" sz="1000" spc="-75">
                <a:latin typeface="Times New Roman"/>
                <a:cs typeface="Times New Roman"/>
              </a:rPr>
              <a:t>hiç almadığı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75">
                <a:latin typeface="Times New Roman"/>
                <a:cs typeface="Times New Roman"/>
              </a:rPr>
              <a:t>koşulunu </a:t>
            </a:r>
            <a:r>
              <a:rPr dirty="0" sz="1000" spc="-65">
                <a:latin typeface="Times New Roman"/>
                <a:cs typeface="Times New Roman"/>
              </a:rPr>
              <a:t>yerine </a:t>
            </a:r>
            <a:r>
              <a:rPr dirty="0" sz="1000" spc="-70">
                <a:latin typeface="Times New Roman"/>
                <a:cs typeface="Times New Roman"/>
              </a:rPr>
              <a:t>getirmediği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60">
                <a:latin typeface="Times New Roman"/>
                <a:cs typeface="Times New Roman"/>
              </a:rPr>
              <a:t>de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dâhil </a:t>
            </a:r>
            <a:r>
              <a:rPr dirty="0" sz="1000" spc="-75">
                <a:latin typeface="Times New Roman"/>
                <a:cs typeface="Times New Roman"/>
              </a:rPr>
              <a:t>olmak </a:t>
            </a:r>
            <a:r>
              <a:rPr dirty="0" sz="1000" spc="-55">
                <a:latin typeface="Times New Roman"/>
                <a:cs typeface="Times New Roman"/>
              </a:rPr>
              <a:t>üzere </a:t>
            </a:r>
            <a:r>
              <a:rPr dirty="0" sz="1000" spc="-50">
                <a:latin typeface="Times New Roman"/>
                <a:cs typeface="Times New Roman"/>
              </a:rPr>
              <a:t>beş </a:t>
            </a:r>
            <a:r>
              <a:rPr dirty="0" sz="1000" spc="-45">
                <a:latin typeface="Times New Roman"/>
                <a:cs typeface="Times New Roman"/>
              </a:rPr>
              <a:t>derse  </a:t>
            </a:r>
            <a:r>
              <a:rPr dirty="0" sz="1000" spc="-70">
                <a:latin typeface="Times New Roman"/>
                <a:cs typeface="Times New Roman"/>
              </a:rPr>
              <a:t>indiremeyen öğrencinin </a:t>
            </a:r>
            <a:r>
              <a:rPr dirty="0" sz="1000" spc="-65">
                <a:latin typeface="Times New Roman"/>
                <a:cs typeface="Times New Roman"/>
              </a:rPr>
              <a:t>Üniversite </a:t>
            </a:r>
            <a:r>
              <a:rPr dirty="0" sz="1000" spc="-80">
                <a:latin typeface="Times New Roman"/>
                <a:cs typeface="Times New Roman"/>
              </a:rPr>
              <a:t>ile ilişiği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kesilir.</a:t>
            </a:r>
            <a:endParaRPr sz="1000">
              <a:latin typeface="Times New Roman"/>
              <a:cs typeface="Times New Roman"/>
            </a:endParaRPr>
          </a:p>
          <a:p>
            <a:pPr algn="just" marL="127000" marR="147320" indent="281940">
              <a:lnSpc>
                <a:spcPts val="1080"/>
              </a:lnSpc>
              <a:buAutoNum type="arabicParenBoth" startAt="2"/>
              <a:tabLst>
                <a:tab pos="594360" algn="l"/>
              </a:tabLst>
            </a:pPr>
            <a:r>
              <a:rPr dirty="0" sz="1000" spc="-55">
                <a:latin typeface="Times New Roman"/>
                <a:cs typeface="Times New Roman"/>
              </a:rPr>
              <a:t>Azami </a:t>
            </a:r>
            <a:r>
              <a:rPr dirty="0" sz="1000" spc="-45">
                <a:latin typeface="Times New Roman"/>
                <a:cs typeface="Times New Roman"/>
              </a:rPr>
              <a:t>süreleri </a:t>
            </a:r>
            <a:r>
              <a:rPr dirty="0" sz="1000" spc="-70">
                <a:latin typeface="Times New Roman"/>
                <a:cs typeface="Times New Roman"/>
              </a:rPr>
              <a:t>dolduran </a:t>
            </a:r>
            <a:r>
              <a:rPr dirty="0" sz="1000" spc="-55">
                <a:latin typeface="Times New Roman"/>
                <a:cs typeface="Times New Roman"/>
              </a:rPr>
              <a:t>son </a:t>
            </a:r>
            <a:r>
              <a:rPr dirty="0" sz="1000" spc="-70">
                <a:latin typeface="Times New Roman"/>
                <a:cs typeface="Times New Roman"/>
              </a:rPr>
              <a:t>sınıf </a:t>
            </a:r>
            <a:r>
              <a:rPr dirty="0" sz="1000" spc="-65">
                <a:latin typeface="Times New Roman"/>
                <a:cs typeface="Times New Roman"/>
              </a:rPr>
              <a:t>öğrencilerine </a:t>
            </a:r>
            <a:r>
              <a:rPr dirty="0" sz="1000" spc="-55">
                <a:latin typeface="Times New Roman"/>
                <a:cs typeface="Times New Roman"/>
              </a:rPr>
              <a:t>başarısız </a:t>
            </a:r>
            <a:r>
              <a:rPr dirty="0" sz="1000" spc="-70">
                <a:latin typeface="Times New Roman"/>
                <a:cs typeface="Times New Roman"/>
              </a:rPr>
              <a:t>oldukları bütün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için  </a:t>
            </a:r>
            <a:r>
              <a:rPr dirty="0" sz="1000" spc="-60">
                <a:latin typeface="Times New Roman"/>
                <a:cs typeface="Times New Roman"/>
              </a:rPr>
              <a:t>verilen </a:t>
            </a:r>
            <a:r>
              <a:rPr dirty="0" sz="1000" spc="-70">
                <a:latin typeface="Times New Roman"/>
                <a:cs typeface="Times New Roman"/>
              </a:rPr>
              <a:t>iki </a:t>
            </a:r>
            <a:r>
              <a:rPr dirty="0" sz="1000" spc="-35">
                <a:latin typeface="Times New Roman"/>
                <a:cs typeface="Times New Roman"/>
              </a:rPr>
              <a:t>ek </a:t>
            </a:r>
            <a:r>
              <a:rPr dirty="0" sz="1000" spc="-60">
                <a:latin typeface="Times New Roman"/>
                <a:cs typeface="Times New Roman"/>
              </a:rPr>
              <a:t>sınav hakkı </a:t>
            </a:r>
            <a:r>
              <a:rPr dirty="0" sz="1000" spc="-55">
                <a:latin typeface="Times New Roman"/>
                <a:cs typeface="Times New Roman"/>
              </a:rPr>
              <a:t>sonrası, başarısız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60">
                <a:latin typeface="Times New Roman"/>
                <a:cs typeface="Times New Roman"/>
              </a:rPr>
              <a:t>sayısını </a:t>
            </a:r>
            <a:r>
              <a:rPr dirty="0" sz="1000" spc="-50">
                <a:latin typeface="Times New Roman"/>
                <a:cs typeface="Times New Roman"/>
              </a:rPr>
              <a:t>beş </a:t>
            </a:r>
            <a:r>
              <a:rPr dirty="0" sz="1000" spc="-45">
                <a:latin typeface="Times New Roman"/>
                <a:cs typeface="Times New Roman"/>
              </a:rPr>
              <a:t>derse </a:t>
            </a:r>
            <a:r>
              <a:rPr dirty="0" sz="1000" spc="-65">
                <a:latin typeface="Times New Roman"/>
                <a:cs typeface="Times New Roman"/>
              </a:rPr>
              <a:t>indirenlere, bu </a:t>
            </a:r>
            <a:r>
              <a:rPr dirty="0" sz="1000" spc="-50">
                <a:latin typeface="Times New Roman"/>
                <a:cs typeface="Times New Roman"/>
              </a:rPr>
              <a:t>beş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60">
                <a:latin typeface="Times New Roman"/>
                <a:cs typeface="Times New Roman"/>
              </a:rPr>
              <a:t>üç 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yarıyıl, </a:t>
            </a:r>
            <a:r>
              <a:rPr dirty="0" sz="1000" spc="-35">
                <a:latin typeface="Times New Roman"/>
                <a:cs typeface="Times New Roman"/>
              </a:rPr>
              <a:t>ek </a:t>
            </a:r>
            <a:r>
              <a:rPr dirty="0" sz="1000" spc="-60">
                <a:latin typeface="Times New Roman"/>
                <a:cs typeface="Times New Roman"/>
              </a:rPr>
              <a:t>sınavları </a:t>
            </a:r>
            <a:r>
              <a:rPr dirty="0" sz="1000" spc="-65">
                <a:latin typeface="Times New Roman"/>
                <a:cs typeface="Times New Roman"/>
              </a:rPr>
              <a:t>almadan </a:t>
            </a:r>
            <a:r>
              <a:rPr dirty="0" sz="1000" spc="-50">
                <a:latin typeface="Times New Roman"/>
                <a:cs typeface="Times New Roman"/>
              </a:rPr>
              <a:t>beş </a:t>
            </a:r>
            <a:r>
              <a:rPr dirty="0" sz="1000" spc="-45">
                <a:latin typeface="Times New Roman"/>
                <a:cs typeface="Times New Roman"/>
              </a:rPr>
              <a:t>derse </a:t>
            </a:r>
            <a:r>
              <a:rPr dirty="0" sz="1000" spc="-50">
                <a:latin typeface="Times New Roman"/>
                <a:cs typeface="Times New Roman"/>
              </a:rPr>
              <a:t>kadar </a:t>
            </a:r>
            <a:r>
              <a:rPr dirty="0" sz="1000" spc="-55">
                <a:latin typeface="Times New Roman"/>
                <a:cs typeface="Times New Roman"/>
              </a:rPr>
              <a:t>başarısız </a:t>
            </a:r>
            <a:r>
              <a:rPr dirty="0" sz="1000" spc="-65">
                <a:latin typeface="Times New Roman"/>
                <a:cs typeface="Times New Roman"/>
              </a:rPr>
              <a:t>olanlara </a:t>
            </a:r>
            <a:r>
              <a:rPr dirty="0" sz="1000" spc="-60">
                <a:latin typeface="Times New Roman"/>
                <a:cs typeface="Times New Roman"/>
              </a:rPr>
              <a:t>dört </a:t>
            </a:r>
            <a:r>
              <a:rPr dirty="0" sz="1000" spc="-70">
                <a:latin typeface="Times New Roman"/>
                <a:cs typeface="Times New Roman"/>
              </a:rPr>
              <a:t>yarıyıl;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55">
                <a:latin typeface="Times New Roman"/>
                <a:cs typeface="Times New Roman"/>
              </a:rPr>
              <a:t>başarısız  </a:t>
            </a:r>
            <a:r>
              <a:rPr dirty="0" sz="1000" spc="-65">
                <a:latin typeface="Times New Roman"/>
                <a:cs typeface="Times New Roman"/>
              </a:rPr>
              <a:t>olanlara </a:t>
            </a:r>
            <a:r>
              <a:rPr dirty="0" sz="1000" spc="-60">
                <a:latin typeface="Times New Roman"/>
                <a:cs typeface="Times New Roman"/>
              </a:rPr>
              <a:t>ise </a:t>
            </a:r>
            <a:r>
              <a:rPr dirty="0" sz="1000" spc="-70">
                <a:latin typeface="Times New Roman"/>
                <a:cs typeface="Times New Roman"/>
              </a:rPr>
              <a:t>öğrencilik hakkından </a:t>
            </a:r>
            <a:r>
              <a:rPr dirty="0" sz="1000" spc="-65">
                <a:latin typeface="Times New Roman"/>
                <a:cs typeface="Times New Roman"/>
              </a:rPr>
              <a:t>yararlanmaksızın </a:t>
            </a:r>
            <a:r>
              <a:rPr dirty="0" sz="1000" spc="-70">
                <a:latin typeface="Times New Roman"/>
                <a:cs typeface="Times New Roman"/>
              </a:rPr>
              <a:t>sınırsız, </a:t>
            </a:r>
            <a:r>
              <a:rPr dirty="0" sz="1000" spc="-65">
                <a:latin typeface="Times New Roman"/>
                <a:cs typeface="Times New Roman"/>
              </a:rPr>
              <a:t>sınavlarına </a:t>
            </a:r>
            <a:r>
              <a:rPr dirty="0" sz="1000" spc="-80">
                <a:latin typeface="Times New Roman"/>
                <a:cs typeface="Times New Roman"/>
              </a:rPr>
              <a:t>girme </a:t>
            </a:r>
            <a:r>
              <a:rPr dirty="0" sz="1000" spc="-60">
                <a:latin typeface="Times New Roman"/>
                <a:cs typeface="Times New Roman"/>
              </a:rPr>
              <a:t>hakkı </a:t>
            </a:r>
            <a:r>
              <a:rPr dirty="0" sz="1000" spc="-65">
                <a:latin typeface="Times New Roman"/>
                <a:cs typeface="Times New Roman"/>
              </a:rPr>
              <a:t>tanınır.  </a:t>
            </a:r>
            <a:r>
              <a:rPr dirty="0" sz="1000" spc="-60">
                <a:latin typeface="Times New Roman"/>
                <a:cs typeface="Times New Roman"/>
              </a:rPr>
              <a:t>Bunlardan </a:t>
            </a:r>
            <a:r>
              <a:rPr dirty="0" sz="1000" spc="-80">
                <a:latin typeface="Times New Roman"/>
                <a:cs typeface="Times New Roman"/>
              </a:rPr>
              <a:t>uygulamalı, </a:t>
            </a:r>
            <a:r>
              <a:rPr dirty="0" sz="1000" spc="-70">
                <a:latin typeface="Times New Roman"/>
                <a:cs typeface="Times New Roman"/>
              </a:rPr>
              <a:t>uygulaması </a:t>
            </a:r>
            <a:r>
              <a:rPr dirty="0" sz="1000" spc="-65">
                <a:latin typeface="Times New Roman"/>
                <a:cs typeface="Times New Roman"/>
              </a:rPr>
              <a:t>olan </a:t>
            </a:r>
            <a:r>
              <a:rPr dirty="0" sz="1000" spc="-60">
                <a:latin typeface="Times New Roman"/>
                <a:cs typeface="Times New Roman"/>
              </a:rPr>
              <a:t>ve daha önce </a:t>
            </a:r>
            <a:r>
              <a:rPr dirty="0" sz="1000" spc="-80">
                <a:latin typeface="Times New Roman"/>
                <a:cs typeface="Times New Roman"/>
              </a:rPr>
              <a:t>alınmamış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dışındaki </a:t>
            </a:r>
            <a:r>
              <a:rPr dirty="0" sz="1000" spc="-50">
                <a:latin typeface="Times New Roman"/>
                <a:cs typeface="Times New Roman"/>
              </a:rPr>
              <a:t>derslere</a:t>
            </a:r>
            <a:r>
              <a:rPr dirty="0" sz="1000" spc="12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devam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0534" y="318761"/>
            <a:ext cx="4545330" cy="99225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76200">
              <a:lnSpc>
                <a:spcPts val="1140"/>
              </a:lnSpc>
              <a:spcBef>
                <a:spcPts val="120"/>
              </a:spcBef>
            </a:pPr>
            <a:r>
              <a:rPr dirty="0" sz="1000" spc="-35">
                <a:latin typeface="Times New Roman"/>
                <a:cs typeface="Times New Roman"/>
              </a:rPr>
              <a:t>şartı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aranmaz.</a:t>
            </a:r>
            <a:endParaRPr sz="1000">
              <a:latin typeface="Times New Roman"/>
              <a:cs typeface="Times New Roman"/>
            </a:endParaRPr>
          </a:p>
          <a:p>
            <a:pPr marL="76200" marR="68580" indent="281940">
              <a:lnSpc>
                <a:spcPts val="1080"/>
              </a:lnSpc>
              <a:spcBef>
                <a:spcPts val="75"/>
              </a:spcBef>
              <a:buAutoNum type="arabicParenBoth" startAt="4"/>
              <a:tabLst>
                <a:tab pos="532130" algn="l"/>
              </a:tabLst>
            </a:pPr>
            <a:r>
              <a:rPr dirty="0" sz="1000" spc="-60">
                <a:latin typeface="Times New Roman"/>
                <a:cs typeface="Times New Roman"/>
              </a:rPr>
              <a:t>Kayıtlı </a:t>
            </a:r>
            <a:r>
              <a:rPr dirty="0" sz="1000" spc="-80">
                <a:latin typeface="Times New Roman"/>
                <a:cs typeface="Times New Roman"/>
              </a:rPr>
              <a:t>olduğu </a:t>
            </a:r>
            <a:r>
              <a:rPr dirty="0" sz="1000" spc="-90">
                <a:latin typeface="Times New Roman"/>
                <a:cs typeface="Times New Roman"/>
              </a:rPr>
              <a:t>diploma </a:t>
            </a:r>
            <a:r>
              <a:rPr dirty="0" sz="1000" spc="-70">
                <a:latin typeface="Times New Roman"/>
                <a:cs typeface="Times New Roman"/>
              </a:rPr>
              <a:t>programından </a:t>
            </a:r>
            <a:r>
              <a:rPr dirty="0" sz="1000" spc="-75">
                <a:latin typeface="Times New Roman"/>
                <a:cs typeface="Times New Roman"/>
              </a:rPr>
              <a:t>mezun olmak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55">
                <a:latin typeface="Times New Roman"/>
                <a:cs typeface="Times New Roman"/>
              </a:rPr>
              <a:t>gerekli </a:t>
            </a:r>
            <a:r>
              <a:rPr dirty="0" sz="1000" spc="-70">
                <a:latin typeface="Times New Roman"/>
                <a:cs typeface="Times New Roman"/>
              </a:rPr>
              <a:t>bütün </a:t>
            </a:r>
            <a:r>
              <a:rPr dirty="0" sz="1000" spc="-50">
                <a:latin typeface="Times New Roman"/>
                <a:cs typeface="Times New Roman"/>
              </a:rPr>
              <a:t>derslerden </a:t>
            </a:r>
            <a:r>
              <a:rPr dirty="0" sz="1000" spc="-40">
                <a:latin typeface="Times New Roman"/>
                <a:cs typeface="Times New Roman"/>
              </a:rPr>
              <a:t>geçer  n o </a:t>
            </a:r>
            <a:r>
              <a:rPr dirty="0" sz="1000" spc="-25">
                <a:latin typeface="Times New Roman"/>
                <a:cs typeface="Times New Roman"/>
              </a:rPr>
              <a:t>t </a:t>
            </a:r>
            <a:r>
              <a:rPr dirty="0" sz="1000" spc="-65">
                <a:latin typeface="Times New Roman"/>
                <a:cs typeface="Times New Roman"/>
              </a:rPr>
              <a:t>aldıkları </a:t>
            </a:r>
            <a:r>
              <a:rPr dirty="0" sz="1000" spc="-60">
                <a:latin typeface="Times New Roman"/>
                <a:cs typeface="Times New Roman"/>
              </a:rPr>
              <a:t>halde; </a:t>
            </a:r>
            <a:r>
              <a:rPr dirty="0" sz="1000" spc="-75">
                <a:latin typeface="Times New Roman"/>
                <a:cs typeface="Times New Roman"/>
              </a:rPr>
              <a:t>mezuniyet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55">
                <a:latin typeface="Times New Roman"/>
                <a:cs typeface="Times New Roman"/>
              </a:rPr>
              <a:t>gerekli </a:t>
            </a:r>
            <a:r>
              <a:rPr dirty="0" sz="1000" spc="-75">
                <a:latin typeface="Times New Roman"/>
                <a:cs typeface="Times New Roman"/>
              </a:rPr>
              <a:t>ağırlıklı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25">
                <a:latin typeface="Times New Roman"/>
                <a:cs typeface="Times New Roman"/>
              </a:rPr>
              <a:t>(AGNO) </a:t>
            </a:r>
            <a:r>
              <a:rPr dirty="0" sz="1000" spc="-50">
                <a:latin typeface="Times New Roman"/>
                <a:cs typeface="Times New Roman"/>
              </a:rPr>
              <a:t>şartını  </a:t>
            </a:r>
            <a:r>
              <a:rPr dirty="0" sz="1000" spc="-60">
                <a:latin typeface="Times New Roman"/>
                <a:cs typeface="Times New Roman"/>
              </a:rPr>
              <a:t>sağlayamamaları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nedeniyle </a:t>
            </a:r>
            <a:r>
              <a:rPr dirty="0" sz="1000" spc="-75">
                <a:latin typeface="Times New Roman"/>
                <a:cs typeface="Times New Roman"/>
              </a:rPr>
              <a:t>ilişikleri kesilme </a:t>
            </a:r>
            <a:r>
              <a:rPr dirty="0" sz="1000" spc="-80">
                <a:latin typeface="Times New Roman"/>
                <a:cs typeface="Times New Roman"/>
              </a:rPr>
              <a:t>durumuna </a:t>
            </a:r>
            <a:r>
              <a:rPr dirty="0" sz="1000" spc="-55">
                <a:latin typeface="Times New Roman"/>
                <a:cs typeface="Times New Roman"/>
              </a:rPr>
              <a:t>gelen son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5">
                <a:latin typeface="Times New Roman"/>
                <a:cs typeface="Times New Roman"/>
              </a:rPr>
              <a:t>öğrencilerine not  </a:t>
            </a:r>
            <a:r>
              <a:rPr dirty="0" sz="1000" spc="-60">
                <a:latin typeface="Times New Roman"/>
                <a:cs typeface="Times New Roman"/>
              </a:rPr>
              <a:t>ortalamalarını </a:t>
            </a:r>
            <a:r>
              <a:rPr dirty="0" sz="1000" spc="-65">
                <a:latin typeface="Times New Roman"/>
                <a:cs typeface="Times New Roman"/>
              </a:rPr>
              <a:t>yükseltmek </a:t>
            </a:r>
            <a:r>
              <a:rPr dirty="0" sz="1000" spc="-55">
                <a:latin typeface="Times New Roman"/>
                <a:cs typeface="Times New Roman"/>
              </a:rPr>
              <a:t>üzere </a:t>
            </a:r>
            <a:r>
              <a:rPr dirty="0" sz="1000" spc="-70">
                <a:latin typeface="Times New Roman"/>
                <a:cs typeface="Times New Roman"/>
              </a:rPr>
              <a:t>diledikleri </a:t>
            </a:r>
            <a:r>
              <a:rPr dirty="0" sz="1000" spc="-50">
                <a:latin typeface="Times New Roman"/>
                <a:cs typeface="Times New Roman"/>
              </a:rPr>
              <a:t>derslerden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belirlenen  </a:t>
            </a:r>
            <a:r>
              <a:rPr dirty="0" sz="1000" spc="-60">
                <a:latin typeface="Times New Roman"/>
                <a:cs typeface="Times New Roman"/>
              </a:rPr>
              <a:t>tarihlerde </a:t>
            </a:r>
            <a:r>
              <a:rPr dirty="0" sz="1000" spc="-55">
                <a:latin typeface="Times New Roman"/>
                <a:cs typeface="Times New Roman"/>
              </a:rPr>
              <a:t>açılan </a:t>
            </a:r>
            <a:r>
              <a:rPr dirty="0" sz="1000" spc="-60">
                <a:latin typeface="Times New Roman"/>
                <a:cs typeface="Times New Roman"/>
              </a:rPr>
              <a:t>sınavlara </a:t>
            </a:r>
            <a:r>
              <a:rPr dirty="0" sz="1000" spc="-70">
                <a:latin typeface="Times New Roman"/>
                <a:cs typeface="Times New Roman"/>
              </a:rPr>
              <a:t>sınırsız </a:t>
            </a:r>
            <a:r>
              <a:rPr dirty="0" sz="1000" spc="-80">
                <a:latin typeface="Times New Roman"/>
                <a:cs typeface="Times New Roman"/>
              </a:rPr>
              <a:t>girme </a:t>
            </a:r>
            <a:r>
              <a:rPr dirty="0" sz="1000" spc="-60">
                <a:latin typeface="Times New Roman"/>
                <a:cs typeface="Times New Roman"/>
              </a:rPr>
              <a:t>hakkı </a:t>
            </a:r>
            <a:r>
              <a:rPr dirty="0" sz="1000" spc="-70">
                <a:latin typeface="Times New Roman"/>
                <a:cs typeface="Times New Roman"/>
              </a:rPr>
              <a:t>tanınır. </a:t>
            </a:r>
            <a:r>
              <a:rPr dirty="0" sz="1000" spc="-60">
                <a:latin typeface="Times New Roman"/>
                <a:cs typeface="Times New Roman"/>
              </a:rPr>
              <a:t>Bunlardan </a:t>
            </a:r>
            <a:r>
              <a:rPr dirty="0" sz="1000" spc="-80">
                <a:latin typeface="Times New Roman"/>
                <a:cs typeface="Times New Roman"/>
              </a:rPr>
              <a:t>uygulamalı, </a:t>
            </a:r>
            <a:r>
              <a:rPr dirty="0" sz="1000" spc="-70">
                <a:latin typeface="Times New Roman"/>
                <a:cs typeface="Times New Roman"/>
              </a:rPr>
              <a:t>uygulaması </a:t>
            </a:r>
            <a:r>
              <a:rPr dirty="0" sz="1000" spc="-65">
                <a:latin typeface="Times New Roman"/>
                <a:cs typeface="Times New Roman"/>
              </a:rPr>
              <a:t>olan </a:t>
            </a:r>
            <a:r>
              <a:rPr dirty="0" sz="1000" spc="-60">
                <a:latin typeface="Times New Roman"/>
                <a:cs typeface="Times New Roman"/>
              </a:rPr>
              <a:t>ve  daha önce </a:t>
            </a:r>
            <a:r>
              <a:rPr dirty="0" sz="1000" spc="-80">
                <a:latin typeface="Times New Roman"/>
                <a:cs typeface="Times New Roman"/>
              </a:rPr>
              <a:t>alınmamış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dışındaki </a:t>
            </a:r>
            <a:r>
              <a:rPr dirty="0" sz="1000" spc="-50">
                <a:latin typeface="Times New Roman"/>
                <a:cs typeface="Times New Roman"/>
              </a:rPr>
              <a:t>derslere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35">
                <a:latin typeface="Times New Roman"/>
                <a:cs typeface="Times New Roman"/>
              </a:rPr>
              <a:t>şartı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aranmaz.</a:t>
            </a:r>
            <a:endParaRPr sz="1000">
              <a:latin typeface="Times New Roman"/>
              <a:cs typeface="Times New Roman"/>
            </a:endParaRPr>
          </a:p>
          <a:p>
            <a:pPr algn="just" marL="76200" marR="99060" indent="281940">
              <a:lnSpc>
                <a:spcPts val="1080"/>
              </a:lnSpc>
              <a:buAutoNum type="arabicParenBoth" startAt="4"/>
              <a:tabLst>
                <a:tab pos="551180" algn="l"/>
              </a:tabLst>
            </a:pPr>
            <a:r>
              <a:rPr dirty="0" sz="1000" spc="-60">
                <a:latin typeface="Times New Roman"/>
                <a:cs typeface="Times New Roman"/>
              </a:rPr>
              <a:t>İkinci, üçüncü ve </a:t>
            </a:r>
            <a:r>
              <a:rPr dirty="0" sz="1000" spc="-70">
                <a:latin typeface="Times New Roman"/>
                <a:cs typeface="Times New Roman"/>
              </a:rPr>
              <a:t>dördüncü </a:t>
            </a:r>
            <a:r>
              <a:rPr dirty="0" sz="1000" spc="-55">
                <a:latin typeface="Times New Roman"/>
                <a:cs typeface="Times New Roman"/>
              </a:rPr>
              <a:t>fıkralar </a:t>
            </a:r>
            <a:r>
              <a:rPr dirty="0" sz="1000" spc="-50">
                <a:latin typeface="Times New Roman"/>
                <a:cs typeface="Times New Roman"/>
              </a:rPr>
              <a:t>gereği açılacak </a:t>
            </a:r>
            <a:r>
              <a:rPr dirty="0" sz="1000" spc="-55">
                <a:latin typeface="Times New Roman"/>
                <a:cs typeface="Times New Roman"/>
              </a:rPr>
              <a:t>sınavlara; </a:t>
            </a:r>
            <a:r>
              <a:rPr dirty="0" sz="1000" spc="-50">
                <a:latin typeface="Times New Roman"/>
                <a:cs typeface="Times New Roman"/>
              </a:rPr>
              <a:t>üst üste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65">
                <a:latin typeface="Times New Roman"/>
                <a:cs typeface="Times New Roman"/>
              </a:rPr>
              <a:t>aralıklı 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70">
                <a:latin typeface="Times New Roman"/>
                <a:cs typeface="Times New Roman"/>
              </a:rPr>
              <a:t>toplam </a:t>
            </a:r>
            <a:r>
              <a:rPr dirty="0" sz="1000" spc="-60">
                <a:latin typeface="Times New Roman"/>
                <a:cs typeface="Times New Roman"/>
              </a:rPr>
              <a:t>üç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80">
                <a:latin typeface="Times New Roman"/>
                <a:cs typeface="Times New Roman"/>
              </a:rPr>
              <a:t>yılı </a:t>
            </a:r>
            <a:r>
              <a:rPr dirty="0" sz="1000" spc="-75">
                <a:latin typeface="Times New Roman"/>
                <a:cs typeface="Times New Roman"/>
              </a:rPr>
              <a:t>hiç </a:t>
            </a:r>
            <a:r>
              <a:rPr dirty="0" sz="1000" spc="-65">
                <a:latin typeface="Times New Roman"/>
                <a:cs typeface="Times New Roman"/>
              </a:rPr>
              <a:t>girmeyen öğrenciler, </a:t>
            </a:r>
            <a:r>
              <a:rPr dirty="0" sz="1000" spc="-70">
                <a:latin typeface="Times New Roman"/>
                <a:cs typeface="Times New Roman"/>
              </a:rPr>
              <a:t>sınırsız </a:t>
            </a:r>
            <a:r>
              <a:rPr dirty="0" sz="1000" spc="-60">
                <a:latin typeface="Times New Roman"/>
                <a:cs typeface="Times New Roman"/>
              </a:rPr>
              <a:t>sınav </a:t>
            </a:r>
            <a:r>
              <a:rPr dirty="0" sz="1000" spc="-70">
                <a:latin typeface="Times New Roman"/>
                <a:cs typeface="Times New Roman"/>
              </a:rPr>
              <a:t>hakkından </a:t>
            </a:r>
            <a:r>
              <a:rPr dirty="0" sz="1000" spc="-65">
                <a:latin typeface="Times New Roman"/>
                <a:cs typeface="Times New Roman"/>
              </a:rPr>
              <a:t>vazgeçmiş  </a:t>
            </a:r>
            <a:r>
              <a:rPr dirty="0" sz="1000" spc="-70">
                <a:latin typeface="Times New Roman"/>
                <a:cs typeface="Times New Roman"/>
              </a:rPr>
              <a:t>sayılır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50">
                <a:latin typeface="Times New Roman"/>
                <a:cs typeface="Times New Roman"/>
              </a:rPr>
              <a:t>haktan </a:t>
            </a:r>
            <a:r>
              <a:rPr dirty="0" sz="1000" spc="-60">
                <a:latin typeface="Times New Roman"/>
                <a:cs typeface="Times New Roman"/>
              </a:rPr>
              <a:t>yararlanamazlar.  </a:t>
            </a:r>
            <a:r>
              <a:rPr dirty="0" sz="1000" spc="-45">
                <a:latin typeface="Times New Roman"/>
                <a:cs typeface="Times New Roman"/>
              </a:rPr>
              <a:t>Açılacak </a:t>
            </a:r>
            <a:r>
              <a:rPr dirty="0" sz="1000" spc="-60">
                <a:latin typeface="Times New Roman"/>
                <a:cs typeface="Times New Roman"/>
              </a:rPr>
              <a:t>sınavlar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imes New Roman"/>
                <a:cs typeface="Times New Roman"/>
              </a:rPr>
              <a:t>bakımından </a:t>
            </a:r>
            <a:r>
              <a:rPr dirty="0" sz="1000" spc="-70">
                <a:latin typeface="Times New Roman"/>
                <a:cs typeface="Times New Roman"/>
              </a:rPr>
              <a:t>sınırsız </a:t>
            </a:r>
            <a:r>
              <a:rPr dirty="0" sz="1000" spc="-50">
                <a:latin typeface="Times New Roman"/>
                <a:cs typeface="Times New Roman"/>
              </a:rPr>
              <a:t>hak </a:t>
            </a:r>
            <a:r>
              <a:rPr dirty="0" sz="1000" spc="-80">
                <a:latin typeface="Times New Roman"/>
                <a:cs typeface="Times New Roman"/>
              </a:rPr>
              <a:t>kullanma  durumunda </a:t>
            </a:r>
            <a:r>
              <a:rPr dirty="0" sz="1000" spc="-65">
                <a:latin typeface="Times New Roman"/>
                <a:cs typeface="Times New Roman"/>
              </a:rPr>
              <a:t>olan </a:t>
            </a:r>
            <a:r>
              <a:rPr dirty="0" sz="1000" spc="-60">
                <a:latin typeface="Times New Roman"/>
                <a:cs typeface="Times New Roman"/>
              </a:rPr>
              <a:t>öğrenciler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sınava </a:t>
            </a:r>
            <a:r>
              <a:rPr dirty="0" sz="1000" spc="-70">
                <a:latin typeface="Times New Roman"/>
                <a:cs typeface="Times New Roman"/>
              </a:rPr>
              <a:t>girdikleri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60">
                <a:latin typeface="Times New Roman"/>
                <a:cs typeface="Times New Roman"/>
              </a:rPr>
              <a:t>başına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öğrenci katkı </a:t>
            </a:r>
            <a:r>
              <a:rPr dirty="0" sz="1000" spc="-75">
                <a:latin typeface="Times New Roman"/>
                <a:cs typeface="Times New Roman"/>
              </a:rPr>
              <a:t>payını/öğrenim </a:t>
            </a:r>
            <a:r>
              <a:rPr dirty="0" sz="1000" spc="-55">
                <a:latin typeface="Times New Roman"/>
                <a:cs typeface="Times New Roman"/>
              </a:rPr>
              <a:t>ücretini  </a:t>
            </a:r>
            <a:r>
              <a:rPr dirty="0" sz="1000" spc="-70">
                <a:latin typeface="Times New Roman"/>
                <a:cs typeface="Times New Roman"/>
              </a:rPr>
              <a:t>ödemeye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50">
                <a:latin typeface="Times New Roman"/>
                <a:cs typeface="Times New Roman"/>
              </a:rPr>
              <a:t>eder,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60">
                <a:latin typeface="Times New Roman"/>
                <a:cs typeface="Times New Roman"/>
              </a:rPr>
              <a:t>öğrenciler sınav  hakkı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dışındaki </a:t>
            </a:r>
            <a:r>
              <a:rPr dirty="0" sz="1000" spc="-65">
                <a:latin typeface="Times New Roman"/>
                <a:cs typeface="Times New Roman"/>
              </a:rPr>
              <a:t>diğer </a:t>
            </a:r>
            <a:r>
              <a:rPr dirty="0" sz="1000" spc="-70">
                <a:latin typeface="Times New Roman"/>
                <a:cs typeface="Times New Roman"/>
              </a:rPr>
              <a:t>öğrencilik </a:t>
            </a:r>
            <a:r>
              <a:rPr dirty="0" sz="1000" spc="-65">
                <a:latin typeface="Times New Roman"/>
                <a:cs typeface="Times New Roman"/>
              </a:rPr>
              <a:t>haklarından  </a:t>
            </a:r>
            <a:r>
              <a:rPr dirty="0" sz="1000" spc="-55">
                <a:latin typeface="Times New Roman"/>
                <a:cs typeface="Times New Roman"/>
              </a:rPr>
              <a:t>yararlanamazlar.</a:t>
            </a:r>
            <a:endParaRPr sz="1000">
              <a:latin typeface="Times New Roman"/>
              <a:cs typeface="Times New Roman"/>
            </a:endParaRPr>
          </a:p>
          <a:p>
            <a:pPr algn="just" marL="76200" marR="99060" indent="281940">
              <a:lnSpc>
                <a:spcPts val="1080"/>
              </a:lnSpc>
              <a:spcBef>
                <a:spcPts val="5"/>
              </a:spcBef>
              <a:buAutoNum type="arabicParenBoth" startAt="4"/>
              <a:tabLst>
                <a:tab pos="558800" algn="l"/>
              </a:tabLst>
            </a:pPr>
            <a:r>
              <a:rPr dirty="0" sz="1000" spc="-40">
                <a:latin typeface="Times New Roman"/>
                <a:cs typeface="Times New Roman"/>
              </a:rPr>
              <a:t>Derslere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85">
                <a:latin typeface="Times New Roman"/>
                <a:cs typeface="Times New Roman"/>
              </a:rPr>
              <a:t>yükümlülüklerini </a:t>
            </a:r>
            <a:r>
              <a:rPr dirty="0" sz="1000" spc="-65">
                <a:latin typeface="Times New Roman"/>
                <a:cs typeface="Times New Roman"/>
              </a:rPr>
              <a:t>yerine getirdikleri </a:t>
            </a:r>
            <a:r>
              <a:rPr dirty="0" sz="1000" spc="-60">
                <a:latin typeface="Times New Roman"/>
                <a:cs typeface="Times New Roman"/>
              </a:rPr>
              <a:t>hâlde;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50">
                <a:latin typeface="Times New Roman"/>
                <a:cs typeface="Times New Roman"/>
              </a:rPr>
              <a:t>içi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60">
                <a:latin typeface="Times New Roman"/>
                <a:cs typeface="Times New Roman"/>
              </a:rPr>
              <a:t>sonu sınav  </a:t>
            </a:r>
            <a:r>
              <a:rPr dirty="0" sz="1000" spc="-85">
                <a:latin typeface="Times New Roman"/>
                <a:cs typeface="Times New Roman"/>
              </a:rPr>
              <a:t>yükümlülüklerini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70">
                <a:latin typeface="Times New Roman"/>
                <a:cs typeface="Times New Roman"/>
              </a:rPr>
              <a:t>maddede belirtilen </a:t>
            </a:r>
            <a:r>
              <a:rPr dirty="0" sz="1000" spc="-75">
                <a:latin typeface="Times New Roman"/>
                <a:cs typeface="Times New Roman"/>
              </a:rPr>
              <a:t>hükümlere </a:t>
            </a:r>
            <a:r>
              <a:rPr dirty="0" sz="1000" spc="-80">
                <a:latin typeface="Times New Roman"/>
                <a:cs typeface="Times New Roman"/>
              </a:rPr>
              <a:t>uygun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65">
                <a:latin typeface="Times New Roman"/>
                <a:cs typeface="Times New Roman"/>
              </a:rPr>
              <a:t>yerine getiremedikleri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80">
                <a:latin typeface="Times New Roman"/>
                <a:cs typeface="Times New Roman"/>
              </a:rPr>
              <a:t>ilişiği  </a:t>
            </a:r>
            <a:r>
              <a:rPr dirty="0" sz="1000" spc="-60">
                <a:latin typeface="Times New Roman"/>
                <a:cs typeface="Times New Roman"/>
              </a:rPr>
              <a:t>kesilen </a:t>
            </a:r>
            <a:r>
              <a:rPr dirty="0" sz="1000" spc="-75">
                <a:latin typeface="Times New Roman"/>
                <a:cs typeface="Times New Roman"/>
              </a:rPr>
              <a:t>hazırlık </a:t>
            </a:r>
            <a:r>
              <a:rPr dirty="0" sz="1000" spc="-65">
                <a:latin typeface="Times New Roman"/>
                <a:cs typeface="Times New Roman"/>
              </a:rPr>
              <a:t>sınıfı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birinci sınıfta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60">
                <a:latin typeface="Times New Roman"/>
                <a:cs typeface="Times New Roman"/>
              </a:rPr>
              <a:t>fazla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dersten, </a:t>
            </a:r>
            <a:r>
              <a:rPr dirty="0" sz="1000" spc="-35">
                <a:latin typeface="Times New Roman"/>
                <a:cs typeface="Times New Roman"/>
              </a:rPr>
              <a:t>ara </a:t>
            </a:r>
            <a:r>
              <a:rPr dirty="0" sz="1000" spc="-65">
                <a:latin typeface="Times New Roman"/>
                <a:cs typeface="Times New Roman"/>
              </a:rPr>
              <a:t>sınıflarda </a:t>
            </a:r>
            <a:r>
              <a:rPr dirty="0" sz="1000" spc="-60">
                <a:latin typeface="Times New Roman"/>
                <a:cs typeface="Times New Roman"/>
              </a:rPr>
              <a:t>ise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60">
                <a:latin typeface="Times New Roman"/>
                <a:cs typeface="Times New Roman"/>
              </a:rPr>
              <a:t>fazla üç </a:t>
            </a:r>
            <a:r>
              <a:rPr dirty="0" sz="1000" spc="-45">
                <a:latin typeface="Times New Roman"/>
                <a:cs typeface="Times New Roman"/>
              </a:rPr>
              <a:t>dersten  </a:t>
            </a:r>
            <a:r>
              <a:rPr dirty="0" sz="1000" spc="-55">
                <a:latin typeface="Times New Roman"/>
                <a:cs typeface="Times New Roman"/>
              </a:rPr>
              <a:t>başarısız </a:t>
            </a:r>
            <a:r>
              <a:rPr dirty="0" sz="1000" spc="-65">
                <a:latin typeface="Times New Roman"/>
                <a:cs typeface="Times New Roman"/>
              </a:rPr>
              <a:t>olan </a:t>
            </a:r>
            <a:r>
              <a:rPr dirty="0" sz="1000" spc="-60">
                <a:latin typeface="Times New Roman"/>
                <a:cs typeface="Times New Roman"/>
              </a:rPr>
              <a:t>öğrencilere üç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60">
                <a:latin typeface="Times New Roman"/>
                <a:cs typeface="Times New Roman"/>
              </a:rPr>
              <a:t>kullanacakları üç sınav hakkı </a:t>
            </a:r>
            <a:r>
              <a:rPr dirty="0" sz="1000" spc="-75">
                <a:latin typeface="Times New Roman"/>
                <a:cs typeface="Times New Roman"/>
              </a:rPr>
              <a:t>verilir. </a:t>
            </a:r>
            <a:r>
              <a:rPr dirty="0" sz="1000" spc="-40">
                <a:latin typeface="Times New Roman"/>
                <a:cs typeface="Times New Roman"/>
              </a:rPr>
              <a:t>Derslere </a:t>
            </a:r>
            <a:r>
              <a:rPr dirty="0" sz="1000" spc="-60">
                <a:latin typeface="Times New Roman"/>
                <a:cs typeface="Times New Roman"/>
              </a:rPr>
              <a:t>devam  </a:t>
            </a:r>
            <a:r>
              <a:rPr dirty="0" sz="1000" spc="-85">
                <a:latin typeface="Times New Roman"/>
                <a:cs typeface="Times New Roman"/>
              </a:rPr>
              <a:t>yükümlülüklerini </a:t>
            </a:r>
            <a:r>
              <a:rPr dirty="0" sz="1000" spc="-65">
                <a:latin typeface="Times New Roman"/>
                <a:cs typeface="Times New Roman"/>
              </a:rPr>
              <a:t>yerine getirdikleri </a:t>
            </a:r>
            <a:r>
              <a:rPr dirty="0" sz="1000" spc="-70">
                <a:latin typeface="Times New Roman"/>
                <a:cs typeface="Times New Roman"/>
              </a:rPr>
              <a:t>hâlde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60">
                <a:latin typeface="Times New Roman"/>
                <a:cs typeface="Times New Roman"/>
              </a:rPr>
              <a:t>ortalamasını tutturamadıkları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75">
                <a:latin typeface="Times New Roman"/>
                <a:cs typeface="Times New Roman"/>
              </a:rPr>
              <a:t>hazırlık </a:t>
            </a:r>
            <a:r>
              <a:rPr dirty="0" sz="1000" spc="-65">
                <a:latin typeface="Times New Roman"/>
                <a:cs typeface="Times New Roman"/>
              </a:rPr>
              <a:t>sınıfı dâhil  </a:t>
            </a:r>
            <a:r>
              <a:rPr dirty="0" sz="1000" spc="-35">
                <a:latin typeface="Times New Roman"/>
                <a:cs typeface="Times New Roman"/>
              </a:rPr>
              <a:t>ara </a:t>
            </a:r>
            <a:r>
              <a:rPr dirty="0" sz="1000" spc="-65">
                <a:latin typeface="Times New Roman"/>
                <a:cs typeface="Times New Roman"/>
              </a:rPr>
              <a:t>sınıflarda </a:t>
            </a:r>
            <a:r>
              <a:rPr dirty="0" sz="1000" spc="-60">
                <a:latin typeface="Times New Roman"/>
                <a:cs typeface="Times New Roman"/>
              </a:rPr>
              <a:t>da </a:t>
            </a:r>
            <a:r>
              <a:rPr dirty="0" sz="1000" spc="-45">
                <a:latin typeface="Times New Roman"/>
                <a:cs typeface="Times New Roman"/>
              </a:rPr>
              <a:t>sene </a:t>
            </a:r>
            <a:r>
              <a:rPr dirty="0" sz="1000" spc="-60">
                <a:latin typeface="Times New Roman"/>
                <a:cs typeface="Times New Roman"/>
              </a:rPr>
              <a:t>kaybeden öğrencilere </a:t>
            </a:r>
            <a:r>
              <a:rPr dirty="0" sz="1000" spc="-70">
                <a:latin typeface="Times New Roman"/>
                <a:cs typeface="Times New Roman"/>
              </a:rPr>
              <a:t>diledikleri </a:t>
            </a:r>
            <a:r>
              <a:rPr dirty="0" sz="1000" spc="-60">
                <a:latin typeface="Times New Roman"/>
                <a:cs typeface="Times New Roman"/>
              </a:rPr>
              <a:t>üç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0">
                <a:latin typeface="Times New Roman"/>
                <a:cs typeface="Times New Roman"/>
              </a:rPr>
              <a:t>sınav hakkı</a:t>
            </a:r>
            <a:r>
              <a:rPr dirty="0" sz="1000" spc="11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verilir.</a:t>
            </a:r>
            <a:endParaRPr sz="1000">
              <a:latin typeface="Times New Roman"/>
              <a:cs typeface="Times New Roman"/>
            </a:endParaRPr>
          </a:p>
          <a:p>
            <a:pPr algn="just" marL="76200" marR="91440" indent="281940">
              <a:lnSpc>
                <a:spcPts val="1080"/>
              </a:lnSpc>
              <a:buAutoNum type="arabicParenBoth" startAt="4"/>
              <a:tabLst>
                <a:tab pos="570230" algn="l"/>
              </a:tabLst>
            </a:pPr>
            <a:r>
              <a:rPr dirty="0" sz="1000" spc="-60">
                <a:latin typeface="Times New Roman"/>
                <a:cs typeface="Times New Roman"/>
              </a:rPr>
              <a:t>Altıncı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fıkra </a:t>
            </a:r>
            <a:r>
              <a:rPr dirty="0" sz="1000" spc="-50">
                <a:latin typeface="Times New Roman"/>
                <a:cs typeface="Times New Roman"/>
              </a:rPr>
              <a:t>gereği </a:t>
            </a:r>
            <a:r>
              <a:rPr dirty="0" sz="1000" spc="-60">
                <a:latin typeface="Times New Roman"/>
                <a:cs typeface="Times New Roman"/>
              </a:rPr>
              <a:t>sınav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hakkı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verilenler,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50">
                <a:latin typeface="Times New Roman"/>
                <a:cs typeface="Times New Roman"/>
              </a:rPr>
              <a:t>içi </a:t>
            </a:r>
            <a:r>
              <a:rPr dirty="0" sz="1000" spc="-60">
                <a:latin typeface="Times New Roman"/>
                <a:cs typeface="Times New Roman"/>
              </a:rPr>
              <a:t>veya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60">
                <a:latin typeface="Times New Roman"/>
                <a:cs typeface="Times New Roman"/>
              </a:rPr>
              <a:t>sonu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sınavı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85">
                <a:latin typeface="Times New Roman"/>
                <a:cs typeface="Times New Roman"/>
              </a:rPr>
              <a:t>olduğuna  </a:t>
            </a:r>
            <a:r>
              <a:rPr dirty="0" sz="1000" spc="-80">
                <a:latin typeface="Times New Roman"/>
                <a:cs typeface="Times New Roman"/>
              </a:rPr>
              <a:t>bakılmaksızın </a:t>
            </a:r>
            <a:r>
              <a:rPr dirty="0" sz="1000" spc="-60">
                <a:latin typeface="Times New Roman"/>
                <a:cs typeface="Times New Roman"/>
              </a:rPr>
              <a:t>başvurmaları </a:t>
            </a:r>
            <a:r>
              <a:rPr dirty="0" sz="1000" spc="-75">
                <a:latin typeface="Times New Roman"/>
                <a:cs typeface="Times New Roman"/>
              </a:rPr>
              <a:t>hâlinde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80">
                <a:latin typeface="Times New Roman"/>
                <a:cs typeface="Times New Roman"/>
              </a:rPr>
              <a:t>yılı </a:t>
            </a:r>
            <a:r>
              <a:rPr dirty="0" sz="1000" spc="-65">
                <a:latin typeface="Times New Roman"/>
                <a:cs typeface="Times New Roman"/>
              </a:rPr>
              <a:t>başında </a:t>
            </a:r>
            <a:r>
              <a:rPr dirty="0" sz="1000" spc="-50">
                <a:latin typeface="Times New Roman"/>
                <a:cs typeface="Times New Roman"/>
              </a:rPr>
              <a:t>açılacak </a:t>
            </a:r>
            <a:r>
              <a:rPr dirty="0" sz="1000" spc="-60">
                <a:latin typeface="Times New Roman"/>
                <a:cs typeface="Times New Roman"/>
              </a:rPr>
              <a:t>sınavlara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alınırlar.  </a:t>
            </a:r>
            <a:r>
              <a:rPr dirty="0" sz="1000" spc="-65">
                <a:latin typeface="Times New Roman"/>
                <a:cs typeface="Times New Roman"/>
              </a:rPr>
              <a:t>Sınavların </a:t>
            </a:r>
            <a:r>
              <a:rPr dirty="0" sz="1000" spc="-70">
                <a:latin typeface="Times New Roman"/>
                <a:cs typeface="Times New Roman"/>
              </a:rPr>
              <a:t>sonunda </a:t>
            </a:r>
            <a:r>
              <a:rPr dirty="0" sz="1000" spc="-75">
                <a:latin typeface="Times New Roman"/>
                <a:cs typeface="Times New Roman"/>
              </a:rPr>
              <a:t>sorumlu </a:t>
            </a:r>
            <a:r>
              <a:rPr dirty="0" sz="1000" spc="-70">
                <a:latin typeface="Times New Roman"/>
                <a:cs typeface="Times New Roman"/>
              </a:rPr>
              <a:t>oldukları </a:t>
            </a:r>
            <a:r>
              <a:rPr dirty="0" sz="1000" spc="-65">
                <a:latin typeface="Times New Roman"/>
                <a:cs typeface="Times New Roman"/>
              </a:rPr>
              <a:t>tüm </a:t>
            </a:r>
            <a:r>
              <a:rPr dirty="0" sz="1000" spc="-45">
                <a:latin typeface="Times New Roman"/>
                <a:cs typeface="Times New Roman"/>
              </a:rPr>
              <a:t>dersleri </a:t>
            </a:r>
            <a:r>
              <a:rPr dirty="0" sz="1000" spc="-55">
                <a:latin typeface="Times New Roman"/>
                <a:cs typeface="Times New Roman"/>
              </a:rPr>
              <a:t>başaranların </a:t>
            </a:r>
            <a:r>
              <a:rPr dirty="0" sz="1000" spc="-60">
                <a:latin typeface="Times New Roman"/>
                <a:cs typeface="Times New Roman"/>
              </a:rPr>
              <a:t>kayıtları  </a:t>
            </a:r>
            <a:r>
              <a:rPr dirty="0" sz="1000" spc="-65">
                <a:latin typeface="Times New Roman"/>
                <a:cs typeface="Times New Roman"/>
              </a:rPr>
              <a:t>yeniden </a:t>
            </a:r>
            <a:r>
              <a:rPr dirty="0" sz="1000" spc="-75">
                <a:latin typeface="Times New Roman"/>
                <a:cs typeface="Times New Roman"/>
              </a:rPr>
              <a:t>yapılır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75">
                <a:latin typeface="Times New Roman"/>
                <a:cs typeface="Times New Roman"/>
              </a:rPr>
              <a:t>öğrenimlerine </a:t>
            </a:r>
            <a:r>
              <a:rPr dirty="0" sz="1000" spc="-70">
                <a:latin typeface="Times New Roman"/>
                <a:cs typeface="Times New Roman"/>
              </a:rPr>
              <a:t>kaldıkları </a:t>
            </a:r>
            <a:r>
              <a:rPr dirty="0" sz="1000" spc="-50">
                <a:latin typeface="Times New Roman"/>
                <a:cs typeface="Times New Roman"/>
              </a:rPr>
              <a:t>yerden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55">
                <a:latin typeface="Times New Roman"/>
                <a:cs typeface="Times New Roman"/>
              </a:rPr>
              <a:t>ederler.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80">
                <a:latin typeface="Times New Roman"/>
                <a:cs typeface="Times New Roman"/>
              </a:rPr>
              <a:t>durumda </a:t>
            </a:r>
            <a:r>
              <a:rPr dirty="0" sz="1000" spc="-65">
                <a:latin typeface="Times New Roman"/>
                <a:cs typeface="Times New Roman"/>
              </a:rPr>
              <a:t>olan öğrencilerin </a:t>
            </a:r>
            <a:r>
              <a:rPr dirty="0" sz="1000" spc="-60">
                <a:latin typeface="Times New Roman"/>
                <a:cs typeface="Times New Roman"/>
              </a:rPr>
              <a:t>sınavlara </a:t>
            </a:r>
            <a:r>
              <a:rPr dirty="0" sz="1000" spc="-70">
                <a:latin typeface="Times New Roman"/>
                <a:cs typeface="Times New Roman"/>
              </a:rPr>
              <a:t>girdikleri  </a:t>
            </a:r>
            <a:r>
              <a:rPr dirty="0" sz="1000" spc="-40">
                <a:latin typeface="Times New Roman"/>
                <a:cs typeface="Times New Roman"/>
              </a:rPr>
              <a:t>süre,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55">
                <a:latin typeface="Times New Roman"/>
                <a:cs typeface="Times New Roman"/>
              </a:rPr>
              <a:t>süresinden </a:t>
            </a:r>
            <a:r>
              <a:rPr dirty="0" sz="1000" spc="-70">
                <a:latin typeface="Times New Roman"/>
                <a:cs typeface="Times New Roman"/>
              </a:rPr>
              <a:t>sayılmaz.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0">
                <a:latin typeface="Times New Roman"/>
                <a:cs typeface="Times New Roman"/>
              </a:rPr>
              <a:t>sınavlara katılan öğrenciler </a:t>
            </a:r>
            <a:r>
              <a:rPr dirty="0" sz="1000" spc="-70">
                <a:latin typeface="Times New Roman"/>
                <a:cs typeface="Times New Roman"/>
              </a:rPr>
              <a:t>öğrencilik </a:t>
            </a:r>
            <a:r>
              <a:rPr dirty="0" sz="1000" spc="-65">
                <a:latin typeface="Times New Roman"/>
                <a:cs typeface="Times New Roman"/>
              </a:rPr>
              <a:t>haklarından </a:t>
            </a:r>
            <a:r>
              <a:rPr dirty="0" sz="1000" spc="-75">
                <a:latin typeface="Times New Roman"/>
                <a:cs typeface="Times New Roman"/>
              </a:rPr>
              <a:t>hiçbir  </a:t>
            </a:r>
            <a:r>
              <a:rPr dirty="0" sz="1000" spc="-70">
                <a:latin typeface="Times New Roman"/>
                <a:cs typeface="Times New Roman"/>
              </a:rPr>
              <a:t>şekilde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yararlanamazlar.</a:t>
            </a:r>
            <a:endParaRPr sz="1000">
              <a:latin typeface="Times New Roman"/>
              <a:cs typeface="Times New Roman"/>
            </a:endParaRPr>
          </a:p>
          <a:p>
            <a:pPr algn="just" marL="76200" marR="99060" indent="281940">
              <a:lnSpc>
                <a:spcPts val="1080"/>
              </a:lnSpc>
              <a:buAutoNum type="arabicParenBoth" startAt="4"/>
              <a:tabLst>
                <a:tab pos="539750" algn="l"/>
              </a:tabLst>
            </a:pPr>
            <a:r>
              <a:rPr dirty="0" sz="1000" spc="-45">
                <a:latin typeface="Times New Roman"/>
                <a:cs typeface="Times New Roman"/>
              </a:rPr>
              <a:t>Öğrenci </a:t>
            </a:r>
            <a:r>
              <a:rPr dirty="0" sz="1000" spc="-60">
                <a:latin typeface="Times New Roman"/>
                <a:cs typeface="Times New Roman"/>
              </a:rPr>
              <a:t>hangi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70">
                <a:latin typeface="Times New Roman"/>
                <a:cs typeface="Times New Roman"/>
              </a:rPr>
              <a:t>sınavına </a:t>
            </a:r>
            <a:r>
              <a:rPr dirty="0" sz="1000" spc="-60">
                <a:latin typeface="Times New Roman"/>
                <a:cs typeface="Times New Roman"/>
              </a:rPr>
              <a:t>gireceğini belirten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70">
                <a:latin typeface="Times New Roman"/>
                <a:cs typeface="Times New Roman"/>
              </a:rPr>
              <a:t>dilekçeyi, sınırsız </a:t>
            </a:r>
            <a:r>
              <a:rPr dirty="0" sz="1000" spc="-60">
                <a:latin typeface="Times New Roman"/>
                <a:cs typeface="Times New Roman"/>
              </a:rPr>
              <a:t>sınav </a:t>
            </a:r>
            <a:r>
              <a:rPr dirty="0" sz="1000" spc="-70">
                <a:latin typeface="Times New Roman"/>
                <a:cs typeface="Times New Roman"/>
              </a:rPr>
              <a:t>hakkını  </a:t>
            </a:r>
            <a:r>
              <a:rPr dirty="0" sz="1000" spc="-65">
                <a:latin typeface="Times New Roman"/>
                <a:cs typeface="Times New Roman"/>
              </a:rPr>
              <a:t>kullanacağı </a:t>
            </a:r>
            <a:r>
              <a:rPr dirty="0" sz="1000" spc="-80">
                <a:latin typeface="Times New Roman"/>
                <a:cs typeface="Times New Roman"/>
              </a:rPr>
              <a:t>yarıyılın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0">
                <a:latin typeface="Times New Roman"/>
                <a:cs typeface="Times New Roman"/>
              </a:rPr>
              <a:t>sınav </a:t>
            </a:r>
            <a:r>
              <a:rPr dirty="0" sz="1000" spc="-75">
                <a:latin typeface="Times New Roman"/>
                <a:cs typeface="Times New Roman"/>
              </a:rPr>
              <a:t>döneminden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50">
                <a:latin typeface="Times New Roman"/>
                <a:cs typeface="Times New Roman"/>
              </a:rPr>
              <a:t>geç </a:t>
            </a:r>
            <a:r>
              <a:rPr dirty="0" sz="1000" spc="-70">
                <a:latin typeface="Times New Roman"/>
                <a:cs typeface="Times New Roman"/>
              </a:rPr>
              <a:t>iki </a:t>
            </a:r>
            <a:r>
              <a:rPr dirty="0" sz="1000" spc="-45">
                <a:latin typeface="Times New Roman"/>
                <a:cs typeface="Times New Roman"/>
              </a:rPr>
              <a:t>hafta </a:t>
            </a:r>
            <a:r>
              <a:rPr dirty="0" sz="1000" spc="-60">
                <a:latin typeface="Times New Roman"/>
                <a:cs typeface="Times New Roman"/>
              </a:rPr>
              <a:t>önce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fakülte/yüksekokula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verir.</a:t>
            </a:r>
            <a:endParaRPr sz="1000">
              <a:latin typeface="Times New Roman"/>
              <a:cs typeface="Times New Roman"/>
            </a:endParaRPr>
          </a:p>
          <a:p>
            <a:pPr algn="just" marL="76200" marR="103505" indent="281940">
              <a:lnSpc>
                <a:spcPts val="1080"/>
              </a:lnSpc>
              <a:spcBef>
                <a:spcPts val="5"/>
              </a:spcBef>
              <a:buAutoNum type="arabicParenBoth" startAt="4"/>
              <a:tabLst>
                <a:tab pos="551180" algn="l"/>
              </a:tabLst>
            </a:pPr>
            <a:r>
              <a:rPr dirty="0" sz="1000" spc="-55">
                <a:latin typeface="Times New Roman"/>
                <a:cs typeface="Times New Roman"/>
              </a:rPr>
              <a:t>Üniversiteden </a:t>
            </a:r>
            <a:r>
              <a:rPr dirty="0" sz="1000" spc="-65">
                <a:latin typeface="Times New Roman"/>
                <a:cs typeface="Times New Roman"/>
              </a:rPr>
              <a:t>uzaklaştırma </a:t>
            </a:r>
            <a:r>
              <a:rPr dirty="0" sz="1000" spc="-40">
                <a:latin typeface="Times New Roman"/>
                <a:cs typeface="Times New Roman"/>
              </a:rPr>
              <a:t>cezası </a:t>
            </a:r>
            <a:r>
              <a:rPr dirty="0" sz="1000" spc="-50">
                <a:latin typeface="Times New Roman"/>
                <a:cs typeface="Times New Roman"/>
              </a:rPr>
              <a:t>alan </a:t>
            </a:r>
            <a:r>
              <a:rPr dirty="0" sz="1000" spc="-65">
                <a:latin typeface="Times New Roman"/>
                <a:cs typeface="Times New Roman"/>
              </a:rPr>
              <a:t>öğrencilerin </a:t>
            </a:r>
            <a:r>
              <a:rPr dirty="0" sz="1000" spc="-45">
                <a:latin typeface="Times New Roman"/>
                <a:cs typeface="Times New Roman"/>
              </a:rPr>
              <a:t>ceza süreleri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55">
                <a:latin typeface="Times New Roman"/>
                <a:cs typeface="Times New Roman"/>
              </a:rPr>
              <a:t>süresinden  </a:t>
            </a:r>
            <a:r>
              <a:rPr dirty="0" sz="1000" spc="-65">
                <a:latin typeface="Times New Roman"/>
                <a:cs typeface="Times New Roman"/>
              </a:rPr>
              <a:t>sayılır.</a:t>
            </a:r>
            <a:endParaRPr sz="1000">
              <a:latin typeface="Times New Roman"/>
              <a:cs typeface="Times New Roman"/>
            </a:endParaRPr>
          </a:p>
          <a:p>
            <a:pPr algn="just" marL="76200" marR="95885" indent="281940">
              <a:lnSpc>
                <a:spcPts val="1080"/>
              </a:lnSpc>
              <a:buAutoNum type="arabicParenBoth" startAt="4"/>
              <a:tabLst>
                <a:tab pos="600710" algn="l"/>
              </a:tabLst>
            </a:pPr>
            <a:r>
              <a:rPr dirty="0" sz="1000" spc="-55">
                <a:latin typeface="Times New Roman"/>
                <a:cs typeface="Times New Roman"/>
              </a:rPr>
              <a:t>Azami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45">
                <a:latin typeface="Times New Roman"/>
                <a:cs typeface="Times New Roman"/>
              </a:rPr>
              <a:t>süreleri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5">
                <a:latin typeface="Times New Roman"/>
                <a:cs typeface="Times New Roman"/>
              </a:rPr>
              <a:t>öğrenci statüsüne </a:t>
            </a:r>
            <a:r>
              <a:rPr dirty="0" sz="1000" spc="-85">
                <a:latin typeface="Times New Roman"/>
                <a:cs typeface="Times New Roman"/>
              </a:rPr>
              <a:t>ilişkin </a:t>
            </a:r>
            <a:r>
              <a:rPr dirty="0" sz="1000" spc="-50">
                <a:latin typeface="Times New Roman"/>
                <a:cs typeface="Times New Roman"/>
              </a:rPr>
              <a:t>sair </a:t>
            </a:r>
            <a:r>
              <a:rPr dirty="0" sz="1000" spc="-40">
                <a:latin typeface="Times New Roman"/>
                <a:cs typeface="Times New Roman"/>
              </a:rPr>
              <a:t>esaslar </a:t>
            </a:r>
            <a:r>
              <a:rPr dirty="0" sz="1000" spc="-45">
                <a:latin typeface="Times New Roman"/>
                <a:cs typeface="Times New Roman"/>
              </a:rPr>
              <a:t>Senato </a:t>
            </a:r>
            <a:r>
              <a:rPr dirty="0" sz="1000" spc="-50">
                <a:latin typeface="Times New Roman"/>
                <a:cs typeface="Times New Roman"/>
              </a:rPr>
              <a:t>tarafından  </a:t>
            </a:r>
            <a:r>
              <a:rPr dirty="0" sz="1000" spc="-70">
                <a:latin typeface="Times New Roman"/>
                <a:cs typeface="Times New Roman"/>
              </a:rPr>
              <a:t>belirlenir.</a:t>
            </a:r>
            <a:endParaRPr sz="1000">
              <a:latin typeface="Times New Roman"/>
              <a:cs typeface="Times New Roman"/>
            </a:endParaRPr>
          </a:p>
          <a:p>
            <a:pPr algn="just" marL="358140">
              <a:lnSpc>
                <a:spcPts val="1065"/>
              </a:lnSpc>
            </a:pPr>
            <a:r>
              <a:rPr dirty="0" sz="1000" spc="-45" b="1">
                <a:latin typeface="Times New Roman"/>
                <a:cs typeface="Times New Roman"/>
              </a:rPr>
              <a:t>Eğitim-öğretim</a:t>
            </a:r>
            <a:r>
              <a:rPr dirty="0" sz="1000" spc="-65" b="1">
                <a:latin typeface="Times New Roman"/>
                <a:cs typeface="Times New Roman"/>
              </a:rPr>
              <a:t> planları</a:t>
            </a:r>
            <a:endParaRPr sz="1000">
              <a:latin typeface="Times New Roman"/>
              <a:cs typeface="Times New Roman"/>
            </a:endParaRPr>
          </a:p>
          <a:p>
            <a:pPr algn="just" marL="76200" marR="88265" indent="281940">
              <a:lnSpc>
                <a:spcPts val="1080"/>
              </a:lnSpc>
              <a:spcBef>
                <a:spcPts val="75"/>
              </a:spcBef>
            </a:pPr>
            <a:r>
              <a:rPr dirty="0" sz="1000" spc="-6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13 </a:t>
            </a:r>
            <a:r>
              <a:rPr dirty="0" sz="1000" spc="-40" b="1">
                <a:latin typeface="Times New Roman"/>
                <a:cs typeface="Times New Roman"/>
              </a:rPr>
              <a:t>– </a:t>
            </a:r>
            <a:r>
              <a:rPr dirty="0" sz="1000" spc="-50">
                <a:latin typeface="Times New Roman"/>
                <a:cs typeface="Times New Roman"/>
              </a:rPr>
              <a:t>(1)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65">
                <a:latin typeface="Times New Roman"/>
                <a:cs typeface="Times New Roman"/>
              </a:rPr>
              <a:t>planları,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75">
                <a:latin typeface="Times New Roman"/>
                <a:cs typeface="Times New Roman"/>
              </a:rPr>
              <a:t>mayıs </a:t>
            </a:r>
            <a:r>
              <a:rPr dirty="0" sz="1000" spc="-45">
                <a:latin typeface="Times New Roman"/>
                <a:cs typeface="Times New Roman"/>
              </a:rPr>
              <a:t>ayı </a:t>
            </a:r>
            <a:r>
              <a:rPr dirty="0" sz="1000" spc="-65">
                <a:latin typeface="Times New Roman"/>
                <a:cs typeface="Times New Roman"/>
              </a:rPr>
              <a:t>içinde, </a:t>
            </a:r>
            <a:r>
              <a:rPr dirty="0" sz="1000" spc="-75">
                <a:latin typeface="Times New Roman"/>
                <a:cs typeface="Times New Roman"/>
              </a:rPr>
              <a:t>2547 </a:t>
            </a:r>
            <a:r>
              <a:rPr dirty="0" sz="1000" spc="-65">
                <a:latin typeface="Times New Roman"/>
                <a:cs typeface="Times New Roman"/>
              </a:rPr>
              <a:t>sayılı </a:t>
            </a:r>
            <a:r>
              <a:rPr dirty="0" sz="1000" spc="-60">
                <a:latin typeface="Times New Roman"/>
                <a:cs typeface="Times New Roman"/>
              </a:rPr>
              <a:t>Kanunun </a:t>
            </a:r>
            <a:r>
              <a:rPr dirty="0" sz="1000" spc="-65">
                <a:latin typeface="Times New Roman"/>
                <a:cs typeface="Times New Roman"/>
              </a:rPr>
              <a:t>44  </a:t>
            </a:r>
            <a:r>
              <a:rPr dirty="0" sz="1000" spc="-60">
                <a:latin typeface="Times New Roman"/>
                <a:cs typeface="Times New Roman"/>
              </a:rPr>
              <a:t>üncü </a:t>
            </a:r>
            <a:r>
              <a:rPr dirty="0" sz="1000" spc="-70">
                <a:latin typeface="Times New Roman"/>
                <a:cs typeface="Times New Roman"/>
              </a:rPr>
              <a:t>maddesine </a:t>
            </a:r>
            <a:r>
              <a:rPr dirty="0" sz="1000" spc="-60">
                <a:latin typeface="Times New Roman"/>
                <a:cs typeface="Times New Roman"/>
              </a:rPr>
              <a:t>göre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85">
                <a:latin typeface="Times New Roman"/>
                <a:cs typeface="Times New Roman"/>
              </a:rPr>
              <a:t>bölüm, </a:t>
            </a:r>
            <a:r>
              <a:rPr dirty="0" sz="1000" spc="-60">
                <a:latin typeface="Times New Roman"/>
                <a:cs typeface="Times New Roman"/>
              </a:rPr>
              <a:t>anabilim/anasanat dalı </a:t>
            </a:r>
            <a:r>
              <a:rPr dirty="0" sz="1000" spc="-80">
                <a:latin typeface="Times New Roman"/>
                <a:cs typeface="Times New Roman"/>
              </a:rPr>
              <a:t>kurulunun </a:t>
            </a:r>
            <a:r>
              <a:rPr dirty="0" sz="1000" spc="-55">
                <a:latin typeface="Times New Roman"/>
                <a:cs typeface="Times New Roman"/>
              </a:rPr>
              <a:t>önerisi </a:t>
            </a:r>
            <a:r>
              <a:rPr dirty="0" sz="1000" spc="-65">
                <a:latin typeface="Times New Roman"/>
                <a:cs typeface="Times New Roman"/>
              </a:rPr>
              <a:t>üzerine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5">
                <a:latin typeface="Times New Roman"/>
                <a:cs typeface="Times New Roman"/>
              </a:rPr>
              <a:t>kurulun 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70">
                <a:latin typeface="Times New Roman"/>
                <a:cs typeface="Times New Roman"/>
              </a:rPr>
              <a:t>alındıktan </a:t>
            </a:r>
            <a:r>
              <a:rPr dirty="0" sz="1000" spc="-55">
                <a:latin typeface="Times New Roman"/>
                <a:cs typeface="Times New Roman"/>
              </a:rPr>
              <a:t>sonra </a:t>
            </a:r>
            <a:r>
              <a:rPr dirty="0" sz="1000" spc="-50">
                <a:latin typeface="Times New Roman"/>
                <a:cs typeface="Times New Roman"/>
              </a:rPr>
              <a:t>Senato tarafından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onaylanır.</a:t>
            </a:r>
            <a:endParaRPr sz="1000">
              <a:latin typeface="Times New Roman"/>
              <a:cs typeface="Times New Roman"/>
            </a:endParaRPr>
          </a:p>
          <a:p>
            <a:pPr algn="just" marL="76200" marR="86995" indent="281940">
              <a:lnSpc>
                <a:spcPts val="1080"/>
              </a:lnSpc>
              <a:buAutoNum type="arabicParenBoth" startAt="2"/>
              <a:tabLst>
                <a:tab pos="528320" algn="l"/>
              </a:tabLst>
            </a:pPr>
            <a:r>
              <a:rPr dirty="0" sz="1000" spc="-70">
                <a:latin typeface="Times New Roman"/>
                <a:cs typeface="Times New Roman"/>
              </a:rPr>
              <a:t>Eğitim-öğretim planı; </a:t>
            </a:r>
            <a:r>
              <a:rPr dirty="0" sz="1000" spc="-55">
                <a:latin typeface="Times New Roman"/>
                <a:cs typeface="Times New Roman"/>
              </a:rPr>
              <a:t>teorik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5">
                <a:latin typeface="Times New Roman"/>
                <a:cs typeface="Times New Roman"/>
              </a:rPr>
              <a:t>seminer, </a:t>
            </a:r>
            <a:r>
              <a:rPr dirty="0" sz="1000" spc="-55">
                <a:latin typeface="Times New Roman"/>
                <a:cs typeface="Times New Roman"/>
              </a:rPr>
              <a:t>atölye, </a:t>
            </a:r>
            <a:r>
              <a:rPr dirty="0" sz="1000" spc="-60">
                <a:latin typeface="Times New Roman"/>
                <a:cs typeface="Times New Roman"/>
              </a:rPr>
              <a:t>laboratuvar, </a:t>
            </a:r>
            <a:r>
              <a:rPr dirty="0" sz="1000" spc="-90">
                <a:latin typeface="Times New Roman"/>
                <a:cs typeface="Times New Roman"/>
              </a:rPr>
              <a:t>klinik </a:t>
            </a:r>
            <a:r>
              <a:rPr dirty="0" sz="1000" spc="-60">
                <a:latin typeface="Times New Roman"/>
                <a:cs typeface="Times New Roman"/>
              </a:rPr>
              <a:t>çalışma, </a:t>
            </a:r>
            <a:r>
              <a:rPr dirty="0" sz="1000" spc="-45">
                <a:latin typeface="Times New Roman"/>
                <a:cs typeface="Times New Roman"/>
              </a:rPr>
              <a:t>saha  </a:t>
            </a:r>
            <a:r>
              <a:rPr dirty="0" sz="1000" spc="-70">
                <a:latin typeface="Times New Roman"/>
                <a:cs typeface="Times New Roman"/>
              </a:rPr>
              <a:t>uygulaması, okul uygulamaları </a:t>
            </a:r>
            <a:r>
              <a:rPr dirty="0" sz="1000" spc="-75">
                <a:latin typeface="Times New Roman"/>
                <a:cs typeface="Times New Roman"/>
              </a:rPr>
              <a:t>gibi </a:t>
            </a:r>
            <a:r>
              <a:rPr dirty="0" sz="1000" spc="-70">
                <a:latin typeface="Times New Roman"/>
                <a:cs typeface="Times New Roman"/>
              </a:rPr>
              <a:t>uygulamalardan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45">
                <a:latin typeface="Times New Roman"/>
                <a:cs typeface="Times New Roman"/>
              </a:rPr>
              <a:t>varsa </a:t>
            </a:r>
            <a:r>
              <a:rPr dirty="0" sz="1000" spc="-55">
                <a:latin typeface="Times New Roman"/>
                <a:cs typeface="Times New Roman"/>
              </a:rPr>
              <a:t>stajlardan </a:t>
            </a:r>
            <a:r>
              <a:rPr dirty="0" sz="1000" spc="-75">
                <a:latin typeface="Times New Roman"/>
                <a:cs typeface="Times New Roman"/>
              </a:rPr>
              <a:t>oluşur. Teorik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65">
                <a:latin typeface="Times New Roman"/>
                <a:cs typeface="Times New Roman"/>
              </a:rPr>
              <a:t>seminerlerin,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50">
                <a:latin typeface="Times New Roman"/>
                <a:cs typeface="Times New Roman"/>
              </a:rPr>
              <a:t>süre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50">
                <a:latin typeface="Times New Roman"/>
                <a:cs typeface="Times New Roman"/>
              </a:rPr>
              <a:t>haftada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30">
                <a:latin typeface="Times New Roman"/>
                <a:cs typeface="Times New Roman"/>
              </a:rPr>
              <a:t>saati </a:t>
            </a:r>
            <a:r>
              <a:rPr dirty="0" sz="1000" spc="-75">
                <a:latin typeface="Times New Roman"/>
                <a:cs typeface="Times New Roman"/>
              </a:rPr>
              <a:t>bir kredidir. </a:t>
            </a:r>
            <a:r>
              <a:rPr dirty="0" sz="1000" spc="-65">
                <a:latin typeface="Times New Roman"/>
                <a:cs typeface="Times New Roman"/>
              </a:rPr>
              <a:t>Uygulama, </a:t>
            </a:r>
            <a:r>
              <a:rPr dirty="0" sz="1000" spc="-60">
                <a:latin typeface="Times New Roman"/>
                <a:cs typeface="Times New Roman"/>
              </a:rPr>
              <a:t>laboratuvar, </a:t>
            </a:r>
            <a:r>
              <a:rPr dirty="0" sz="1000" spc="-55">
                <a:latin typeface="Times New Roman"/>
                <a:cs typeface="Times New Roman"/>
              </a:rPr>
              <a:t>atölye,  </a:t>
            </a:r>
            <a:r>
              <a:rPr dirty="0" sz="1000" spc="-60">
                <a:latin typeface="Times New Roman"/>
                <a:cs typeface="Times New Roman"/>
              </a:rPr>
              <a:t>proje,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bitirme, </a:t>
            </a:r>
            <a:r>
              <a:rPr dirty="0" sz="1000" spc="-90">
                <a:latin typeface="Times New Roman"/>
                <a:cs typeface="Times New Roman"/>
              </a:rPr>
              <a:t>klinik </a:t>
            </a:r>
            <a:r>
              <a:rPr dirty="0" sz="1000" spc="-55">
                <a:latin typeface="Times New Roman"/>
                <a:cs typeface="Times New Roman"/>
              </a:rPr>
              <a:t>çalışması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45">
                <a:latin typeface="Times New Roman"/>
                <a:cs typeface="Times New Roman"/>
              </a:rPr>
              <a:t>saha </a:t>
            </a:r>
            <a:r>
              <a:rPr dirty="0" sz="1000" spc="-70">
                <a:latin typeface="Times New Roman"/>
                <a:cs typeface="Times New Roman"/>
              </a:rPr>
              <a:t>uygulaması çalışmasının </a:t>
            </a:r>
            <a:r>
              <a:rPr dirty="0" sz="1000" spc="-50">
                <a:latin typeface="Times New Roman"/>
                <a:cs typeface="Times New Roman"/>
              </a:rPr>
              <a:t>haftada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saati, </a:t>
            </a:r>
            <a:r>
              <a:rPr dirty="0" sz="1000" spc="-65">
                <a:latin typeface="Times New Roman"/>
                <a:cs typeface="Times New Roman"/>
              </a:rPr>
              <a:t>yarım </a:t>
            </a:r>
            <a:r>
              <a:rPr dirty="0" sz="1000" spc="-55">
                <a:latin typeface="Times New Roman"/>
                <a:cs typeface="Times New Roman"/>
              </a:rPr>
              <a:t>kredi  olarak </a:t>
            </a:r>
            <a:r>
              <a:rPr dirty="0" sz="1000" spc="-60">
                <a:latin typeface="Times New Roman"/>
                <a:cs typeface="Times New Roman"/>
              </a:rPr>
              <a:t>kabul </a:t>
            </a:r>
            <a:r>
              <a:rPr dirty="0" sz="1000" spc="-80">
                <a:latin typeface="Times New Roman"/>
                <a:cs typeface="Times New Roman"/>
              </a:rPr>
              <a:t>edilir.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65">
                <a:latin typeface="Times New Roman"/>
                <a:cs typeface="Times New Roman"/>
              </a:rPr>
              <a:t>planlarında;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65">
                <a:latin typeface="Times New Roman"/>
                <a:cs typeface="Times New Roman"/>
              </a:rPr>
              <a:t>kredileri, </a:t>
            </a:r>
            <a:r>
              <a:rPr dirty="0" sz="1000" spc="-35">
                <a:latin typeface="Times New Roman"/>
                <a:cs typeface="Times New Roman"/>
              </a:rPr>
              <a:t>AKTS’deki </a:t>
            </a:r>
            <a:r>
              <a:rPr dirty="0" sz="1000" spc="-65">
                <a:latin typeface="Times New Roman"/>
                <a:cs typeface="Times New Roman"/>
              </a:rPr>
              <a:t>karşılık değerleriyle  </a:t>
            </a:r>
            <a:r>
              <a:rPr dirty="0" sz="1000" spc="-75">
                <a:latin typeface="Times New Roman"/>
                <a:cs typeface="Times New Roman"/>
              </a:rPr>
              <a:t>birlikte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belirtilir.</a:t>
            </a:r>
            <a:endParaRPr sz="1000">
              <a:latin typeface="Times New Roman"/>
              <a:cs typeface="Times New Roman"/>
            </a:endParaRPr>
          </a:p>
          <a:p>
            <a:pPr algn="just" marL="76200" marR="102235" indent="281940">
              <a:lnSpc>
                <a:spcPts val="1080"/>
              </a:lnSpc>
              <a:buAutoNum type="arabicParenBoth" startAt="2"/>
              <a:tabLst>
                <a:tab pos="543560" algn="l"/>
              </a:tabLst>
            </a:pPr>
            <a:r>
              <a:rPr dirty="0" sz="1000" spc="-40">
                <a:latin typeface="Times New Roman"/>
                <a:cs typeface="Times New Roman"/>
              </a:rPr>
              <a:t>Dersler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bunların </a:t>
            </a:r>
            <a:r>
              <a:rPr dirty="0" sz="1000" spc="-60">
                <a:latin typeface="Times New Roman"/>
                <a:cs typeface="Times New Roman"/>
              </a:rPr>
              <a:t>haftalık </a:t>
            </a:r>
            <a:r>
              <a:rPr dirty="0" sz="1000" spc="-55">
                <a:latin typeface="Times New Roman"/>
                <a:cs typeface="Times New Roman"/>
              </a:rPr>
              <a:t>teorik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80">
                <a:latin typeface="Times New Roman"/>
                <a:cs typeface="Times New Roman"/>
              </a:rPr>
              <a:t>uygulama </a:t>
            </a:r>
            <a:r>
              <a:rPr dirty="0" sz="1000" spc="-50">
                <a:latin typeface="Times New Roman"/>
                <a:cs typeface="Times New Roman"/>
              </a:rPr>
              <a:t>saatleri, </a:t>
            </a:r>
            <a:r>
              <a:rPr dirty="0" sz="1000" spc="-55">
                <a:latin typeface="Times New Roman"/>
                <a:cs typeface="Times New Roman"/>
              </a:rPr>
              <a:t>kredi </a:t>
            </a:r>
            <a:r>
              <a:rPr dirty="0" sz="1000" spc="-50">
                <a:latin typeface="Times New Roman"/>
                <a:cs typeface="Times New Roman"/>
              </a:rPr>
              <a:t>değerleri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45">
                <a:latin typeface="Times New Roman"/>
                <a:cs typeface="Times New Roman"/>
              </a:rPr>
              <a:t>varsa </a:t>
            </a:r>
            <a:r>
              <a:rPr dirty="0" sz="1000" spc="-65">
                <a:latin typeface="Times New Roman"/>
                <a:cs typeface="Times New Roman"/>
              </a:rPr>
              <a:t>ön  koşulları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70">
                <a:latin typeface="Times New Roman"/>
                <a:cs typeface="Times New Roman"/>
              </a:rPr>
              <a:t>yarıyıllara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70">
                <a:latin typeface="Times New Roman"/>
                <a:cs typeface="Times New Roman"/>
              </a:rPr>
              <a:t>yıllara </a:t>
            </a:r>
            <a:r>
              <a:rPr dirty="0" sz="1000" spc="-60">
                <a:latin typeface="Times New Roman"/>
                <a:cs typeface="Times New Roman"/>
              </a:rPr>
              <a:t>göre </a:t>
            </a:r>
            <a:r>
              <a:rPr dirty="0" sz="1000" spc="-85">
                <a:latin typeface="Times New Roman"/>
                <a:cs typeface="Times New Roman"/>
              </a:rPr>
              <a:t>dağılımı,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kurul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60">
                <a:latin typeface="Times New Roman"/>
                <a:cs typeface="Times New Roman"/>
              </a:rPr>
              <a:t>ve Senatonun onayı </a:t>
            </a:r>
            <a:r>
              <a:rPr dirty="0" sz="1000" spc="-80">
                <a:latin typeface="Times New Roman"/>
                <a:cs typeface="Times New Roman"/>
              </a:rPr>
              <a:t>ile  </a:t>
            </a:r>
            <a:r>
              <a:rPr dirty="0" sz="1000" spc="-70">
                <a:latin typeface="Times New Roman"/>
                <a:cs typeface="Times New Roman"/>
              </a:rPr>
              <a:t>belirlenir.</a:t>
            </a:r>
            <a:endParaRPr sz="1000">
              <a:latin typeface="Times New Roman"/>
              <a:cs typeface="Times New Roman"/>
            </a:endParaRPr>
          </a:p>
          <a:p>
            <a:pPr algn="just" marL="76200" marR="99695" indent="281940">
              <a:lnSpc>
                <a:spcPts val="1080"/>
              </a:lnSpc>
              <a:spcBef>
                <a:spcPts val="305"/>
              </a:spcBef>
              <a:buFont typeface="Times New Roman"/>
              <a:buAutoNum type="arabicParenBoth" startAt="2"/>
              <a:tabLst>
                <a:tab pos="518795" algn="l"/>
              </a:tabLst>
            </a:pPr>
            <a:r>
              <a:rPr dirty="0" sz="1000" spc="-35" b="1">
                <a:latin typeface="Times New Roman"/>
                <a:cs typeface="Times New Roman"/>
              </a:rPr>
              <a:t>(Değişik:RG-30/10/2020-31289)</a:t>
            </a:r>
            <a:r>
              <a:rPr dirty="0" baseline="21604" sz="1350" spc="-52" b="1">
                <a:latin typeface="Times New Roman"/>
                <a:cs typeface="Times New Roman"/>
              </a:rPr>
              <a:t>(1)</a:t>
            </a:r>
            <a:r>
              <a:rPr dirty="0" baseline="21604" sz="1350" spc="232" b="1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65">
                <a:latin typeface="Times New Roman"/>
                <a:cs typeface="Times New Roman"/>
              </a:rPr>
              <a:t>planlarında,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70">
                <a:latin typeface="Times New Roman"/>
                <a:cs typeface="Times New Roman"/>
              </a:rPr>
              <a:t>toplamı </a:t>
            </a:r>
            <a:r>
              <a:rPr dirty="0" sz="1000" spc="-75">
                <a:latin typeface="Times New Roman"/>
                <a:cs typeface="Times New Roman"/>
              </a:rPr>
              <a:t>bir 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65">
                <a:latin typeface="Times New Roman"/>
                <a:cs typeface="Times New Roman"/>
              </a:rPr>
              <a:t>30 </a:t>
            </a:r>
            <a:r>
              <a:rPr dirty="0" sz="1000" spc="-20">
                <a:latin typeface="Times New Roman"/>
                <a:cs typeface="Times New Roman"/>
              </a:rPr>
              <a:t>AKTS </a:t>
            </a:r>
            <a:r>
              <a:rPr dirty="0" sz="1000" spc="-75">
                <a:latin typeface="Times New Roman"/>
                <a:cs typeface="Times New Roman"/>
              </a:rPr>
              <a:t>olmak zorundadır. </a:t>
            </a:r>
            <a:r>
              <a:rPr dirty="0" sz="1000" spc="-50">
                <a:latin typeface="Times New Roman"/>
                <a:cs typeface="Times New Roman"/>
              </a:rPr>
              <a:t>Derslerin </a:t>
            </a:r>
            <a:r>
              <a:rPr dirty="0" sz="1000" spc="-60">
                <a:latin typeface="Times New Roman"/>
                <a:cs typeface="Times New Roman"/>
              </a:rPr>
              <a:t>haftalık </a:t>
            </a:r>
            <a:r>
              <a:rPr dirty="0" sz="1000" spc="-70">
                <a:latin typeface="Times New Roman"/>
                <a:cs typeface="Times New Roman"/>
              </a:rPr>
              <a:t>toplam </a:t>
            </a:r>
            <a:r>
              <a:rPr dirty="0" sz="1000" spc="-60">
                <a:latin typeface="Times New Roman"/>
                <a:cs typeface="Times New Roman"/>
              </a:rPr>
              <a:t>ulusal </a:t>
            </a:r>
            <a:r>
              <a:rPr dirty="0" sz="1000" spc="-55">
                <a:latin typeface="Times New Roman"/>
                <a:cs typeface="Times New Roman"/>
              </a:rPr>
              <a:t>kredisi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60">
                <a:latin typeface="Times New Roman"/>
                <a:cs typeface="Times New Roman"/>
              </a:rPr>
              <a:t>16ve 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50">
                <a:latin typeface="Times New Roman"/>
                <a:cs typeface="Times New Roman"/>
              </a:rPr>
              <a:t>çok </a:t>
            </a:r>
            <a:r>
              <a:rPr dirty="0" sz="1000" spc="-65">
                <a:latin typeface="Times New Roman"/>
                <a:cs typeface="Times New Roman"/>
              </a:rPr>
              <a:t>21 </a:t>
            </a:r>
            <a:r>
              <a:rPr dirty="0" sz="1000" spc="-50">
                <a:latin typeface="Times New Roman"/>
                <a:cs typeface="Times New Roman"/>
              </a:rPr>
              <a:t>olacak </a:t>
            </a:r>
            <a:r>
              <a:rPr dirty="0" sz="1000" spc="-70">
                <a:latin typeface="Times New Roman"/>
                <a:cs typeface="Times New Roman"/>
              </a:rPr>
              <a:t>şekilde </a:t>
            </a:r>
            <a:r>
              <a:rPr dirty="0" sz="1000" spc="-75">
                <a:latin typeface="Times New Roman"/>
                <a:cs typeface="Times New Roman"/>
              </a:rPr>
              <a:t>düzenlenir.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sınırlamaya, </a:t>
            </a:r>
            <a:r>
              <a:rPr dirty="0" sz="1000" spc="-50">
                <a:latin typeface="Times New Roman"/>
                <a:cs typeface="Times New Roman"/>
              </a:rPr>
              <a:t>ortak </a:t>
            </a:r>
            <a:r>
              <a:rPr dirty="0" sz="1000" spc="-75">
                <a:latin typeface="Times New Roman"/>
                <a:cs typeface="Times New Roman"/>
              </a:rPr>
              <a:t>zorunlu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65">
                <a:latin typeface="Times New Roman"/>
                <a:cs typeface="Times New Roman"/>
              </a:rPr>
              <a:t>dâhil </a:t>
            </a:r>
            <a:r>
              <a:rPr dirty="0" sz="1000" spc="-80">
                <a:latin typeface="Times New Roman"/>
                <a:cs typeface="Times New Roman"/>
              </a:rPr>
              <a:t>değildir. </a:t>
            </a:r>
            <a:r>
              <a:rPr dirty="0" sz="1000" spc="-35">
                <a:latin typeface="Times New Roman"/>
                <a:cs typeface="Times New Roman"/>
              </a:rPr>
              <a:t>Bu  </a:t>
            </a:r>
            <a:r>
              <a:rPr dirty="0" sz="1000" spc="-65">
                <a:latin typeface="Times New Roman"/>
                <a:cs typeface="Times New Roman"/>
              </a:rPr>
              <a:t>sınırlamalar </a:t>
            </a:r>
            <a:r>
              <a:rPr dirty="0" sz="1000" spc="-75">
                <a:latin typeface="Times New Roman"/>
                <a:cs typeface="Times New Roman"/>
              </a:rPr>
              <a:t>zorunlu </a:t>
            </a:r>
            <a:r>
              <a:rPr dirty="0" sz="1000" spc="-70">
                <a:latin typeface="Times New Roman"/>
                <a:cs typeface="Times New Roman"/>
              </a:rPr>
              <a:t>durumlarda </a:t>
            </a:r>
            <a:r>
              <a:rPr dirty="0" sz="1000" spc="-50">
                <a:latin typeface="Times New Roman"/>
                <a:cs typeface="Times New Roman"/>
              </a:rPr>
              <a:t>Senato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80">
                <a:latin typeface="Times New Roman"/>
                <a:cs typeface="Times New Roman"/>
              </a:rPr>
              <a:t>ile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değişebilir.</a:t>
            </a:r>
            <a:endParaRPr sz="1000">
              <a:latin typeface="Times New Roman"/>
              <a:cs typeface="Times New Roman"/>
            </a:endParaRPr>
          </a:p>
          <a:p>
            <a:pPr algn="just" marL="358140">
              <a:lnSpc>
                <a:spcPts val="1065"/>
              </a:lnSpc>
            </a:pPr>
            <a:r>
              <a:rPr dirty="0" sz="1000" spc="-40" b="1">
                <a:latin typeface="Times New Roman"/>
                <a:cs typeface="Times New Roman"/>
              </a:rPr>
              <a:t>Öğrenci</a:t>
            </a:r>
            <a:r>
              <a:rPr dirty="0" sz="1000" spc="-35" b="1">
                <a:latin typeface="Times New Roman"/>
                <a:cs typeface="Times New Roman"/>
              </a:rPr>
              <a:t> </a:t>
            </a:r>
            <a:r>
              <a:rPr dirty="0" sz="1000" spc="-60" b="1">
                <a:latin typeface="Times New Roman"/>
                <a:cs typeface="Times New Roman"/>
              </a:rPr>
              <a:t>danışmanlığı</a:t>
            </a:r>
            <a:endParaRPr sz="1000">
              <a:latin typeface="Times New Roman"/>
              <a:cs typeface="Times New Roman"/>
            </a:endParaRPr>
          </a:p>
          <a:p>
            <a:pPr algn="just" marL="76200" marR="93345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14 </a:t>
            </a:r>
            <a:r>
              <a:rPr dirty="0" sz="1000" spc="-60" b="1">
                <a:latin typeface="Times New Roman"/>
                <a:cs typeface="Times New Roman"/>
              </a:rPr>
              <a:t>–</a:t>
            </a:r>
            <a:r>
              <a:rPr dirty="0" sz="1000" spc="-60">
                <a:latin typeface="Times New Roman"/>
                <a:cs typeface="Times New Roman"/>
              </a:rPr>
              <a:t>(1) </a:t>
            </a:r>
            <a:r>
              <a:rPr dirty="0" sz="1000" spc="-25">
                <a:latin typeface="Times New Roman"/>
                <a:cs typeface="Times New Roman"/>
              </a:rPr>
              <a:t>Her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danışman </a:t>
            </a:r>
            <a:r>
              <a:rPr dirty="0" sz="1000" spc="-75">
                <a:latin typeface="Times New Roman"/>
                <a:cs typeface="Times New Roman"/>
              </a:rPr>
              <a:t>görevlendirilir. </a:t>
            </a:r>
            <a:r>
              <a:rPr dirty="0" sz="1000" spc="-60">
                <a:latin typeface="Times New Roman"/>
                <a:cs typeface="Times New Roman"/>
              </a:rPr>
              <a:t>Danışman, </a:t>
            </a:r>
            <a:r>
              <a:rPr dirty="0" sz="1000" spc="-70">
                <a:latin typeface="Times New Roman"/>
                <a:cs typeface="Times New Roman"/>
              </a:rPr>
              <a:t>eğitim-öğretim  </a:t>
            </a:r>
            <a:r>
              <a:rPr dirty="0" sz="1000" spc="-60">
                <a:latin typeface="Times New Roman"/>
                <a:cs typeface="Times New Roman"/>
              </a:rPr>
              <a:t>çalışmaları ve </a:t>
            </a:r>
            <a:r>
              <a:rPr dirty="0" sz="1000" spc="-65">
                <a:latin typeface="Times New Roman"/>
                <a:cs typeface="Times New Roman"/>
              </a:rPr>
              <a:t>Üniversite </a:t>
            </a:r>
            <a:r>
              <a:rPr dirty="0" sz="1000" spc="-55">
                <a:latin typeface="Times New Roman"/>
                <a:cs typeface="Times New Roman"/>
              </a:rPr>
              <a:t>yaşamı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sorunların </a:t>
            </a:r>
            <a:r>
              <a:rPr dirty="0" sz="1000" spc="-80">
                <a:latin typeface="Times New Roman"/>
                <a:cs typeface="Times New Roman"/>
              </a:rPr>
              <a:t>çözümünde </a:t>
            </a:r>
            <a:r>
              <a:rPr dirty="0" sz="1000" spc="-65">
                <a:latin typeface="Times New Roman"/>
                <a:cs typeface="Times New Roman"/>
              </a:rPr>
              <a:t>öğrenciye yardımcı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olur.</a:t>
            </a:r>
            <a:endParaRPr sz="1000">
              <a:latin typeface="Times New Roman"/>
              <a:cs typeface="Times New Roman"/>
            </a:endParaRPr>
          </a:p>
          <a:p>
            <a:pPr algn="just" marL="76200" marR="99060" indent="281940">
              <a:lnSpc>
                <a:spcPts val="1080"/>
              </a:lnSpc>
              <a:spcBef>
                <a:spcPts val="300"/>
              </a:spcBef>
            </a:pPr>
            <a:r>
              <a:rPr dirty="0" sz="1000" spc="-30">
                <a:latin typeface="Times New Roman"/>
                <a:cs typeface="Times New Roman"/>
              </a:rPr>
              <a:t>( </a:t>
            </a:r>
            <a:r>
              <a:rPr dirty="0" sz="1000" spc="-40">
                <a:latin typeface="Times New Roman"/>
                <a:cs typeface="Times New Roman"/>
              </a:rPr>
              <a:t>2 </a:t>
            </a:r>
            <a:r>
              <a:rPr dirty="0" sz="1000" spc="-30">
                <a:latin typeface="Times New Roman"/>
                <a:cs typeface="Times New Roman"/>
              </a:rPr>
              <a:t>) </a:t>
            </a:r>
            <a:r>
              <a:rPr dirty="0" sz="1000" spc="-35" b="1">
                <a:latin typeface="Times New Roman"/>
                <a:cs typeface="Times New Roman"/>
              </a:rPr>
              <a:t>(Değişik:RG-30/10/2020-31289)</a:t>
            </a:r>
            <a:r>
              <a:rPr dirty="0" baseline="21604" sz="1350" spc="-52" b="1">
                <a:latin typeface="Times New Roman"/>
                <a:cs typeface="Times New Roman"/>
              </a:rPr>
              <a:t>(1) </a:t>
            </a:r>
            <a:r>
              <a:rPr dirty="0" sz="1000" spc="-45">
                <a:latin typeface="Times New Roman"/>
                <a:cs typeface="Times New Roman"/>
              </a:rPr>
              <a:t>Öğrenci </a:t>
            </a:r>
            <a:r>
              <a:rPr dirty="0" sz="1000" spc="-70">
                <a:latin typeface="Times New Roman"/>
                <a:cs typeface="Times New Roman"/>
              </a:rPr>
              <a:t>danışmanı;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65">
                <a:latin typeface="Times New Roman"/>
                <a:cs typeface="Times New Roman"/>
              </a:rPr>
              <a:t>yarıyıl başında  akademik </a:t>
            </a:r>
            <a:r>
              <a:rPr dirty="0" sz="1000" spc="-75">
                <a:latin typeface="Times New Roman"/>
                <a:cs typeface="Times New Roman"/>
              </a:rPr>
              <a:t>takvime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55">
                <a:latin typeface="Times New Roman"/>
                <a:cs typeface="Times New Roman"/>
              </a:rPr>
              <a:t>olarak, yeni </a:t>
            </a:r>
            <a:r>
              <a:rPr dirty="0" sz="1000" spc="-60">
                <a:latin typeface="Times New Roman"/>
                <a:cs typeface="Times New Roman"/>
              </a:rPr>
              <a:t>kayıt,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70">
                <a:latin typeface="Times New Roman"/>
                <a:cs typeface="Times New Roman"/>
              </a:rPr>
              <a:t>yenileme, </a:t>
            </a:r>
            <a:r>
              <a:rPr dirty="0" sz="1000" spc="-45">
                <a:latin typeface="Times New Roman"/>
                <a:cs typeface="Times New Roman"/>
              </a:rPr>
              <a:t>ders seçme, ders </a:t>
            </a:r>
            <a:r>
              <a:rPr dirty="0" sz="1000" spc="-60">
                <a:latin typeface="Times New Roman"/>
                <a:cs typeface="Times New Roman"/>
              </a:rPr>
              <a:t>alma,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ekleme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bırakma </a:t>
            </a:r>
            <a:r>
              <a:rPr dirty="0" sz="1000" spc="-75">
                <a:latin typeface="Times New Roman"/>
                <a:cs typeface="Times New Roman"/>
              </a:rPr>
              <a:t>gibi </a:t>
            </a:r>
            <a:r>
              <a:rPr dirty="0" sz="1000" spc="-70">
                <a:latin typeface="Times New Roman"/>
                <a:cs typeface="Times New Roman"/>
              </a:rPr>
              <a:t>uygulamalarda </a:t>
            </a:r>
            <a:r>
              <a:rPr dirty="0" sz="1000" spc="-60">
                <a:latin typeface="Times New Roman"/>
                <a:cs typeface="Times New Roman"/>
              </a:rPr>
              <a:t>öğrencilere </a:t>
            </a:r>
            <a:r>
              <a:rPr dirty="0" sz="1000" spc="-65">
                <a:latin typeface="Times New Roman"/>
                <a:cs typeface="Times New Roman"/>
              </a:rPr>
              <a:t>yardımcı </a:t>
            </a:r>
            <a:r>
              <a:rPr dirty="0" sz="1000" spc="-80">
                <a:latin typeface="Times New Roman"/>
                <a:cs typeface="Times New Roman"/>
              </a:rPr>
              <a:t>olur. </a:t>
            </a:r>
            <a:r>
              <a:rPr dirty="0" sz="1000" spc="-30">
                <a:latin typeface="Times New Roman"/>
                <a:cs typeface="Times New Roman"/>
              </a:rPr>
              <a:t>Ders </a:t>
            </a:r>
            <a:r>
              <a:rPr dirty="0" sz="1000" spc="-75">
                <a:latin typeface="Times New Roman"/>
                <a:cs typeface="Times New Roman"/>
              </a:rPr>
              <a:t>alma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0">
                <a:latin typeface="Times New Roman"/>
                <a:cs typeface="Times New Roman"/>
              </a:rPr>
              <a:t>seçme </a:t>
            </a:r>
            <a:r>
              <a:rPr dirty="0" sz="1000" spc="-75">
                <a:latin typeface="Times New Roman"/>
                <a:cs typeface="Times New Roman"/>
              </a:rPr>
              <a:t>işlemlerinin </a:t>
            </a:r>
            <a:r>
              <a:rPr dirty="0" sz="1000" spc="-90">
                <a:latin typeface="Times New Roman"/>
                <a:cs typeface="Times New Roman"/>
              </a:rPr>
              <a:t>ilgili  </a:t>
            </a:r>
            <a:r>
              <a:rPr dirty="0" sz="1000" spc="-65">
                <a:latin typeface="Times New Roman"/>
                <a:cs typeface="Times New Roman"/>
              </a:rPr>
              <a:t>mevzuata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planlarına </a:t>
            </a:r>
            <a:r>
              <a:rPr dirty="0" sz="1000" spc="-85">
                <a:latin typeface="Times New Roman"/>
                <a:cs typeface="Times New Roman"/>
              </a:rPr>
              <a:t>uygunluğunu </a:t>
            </a:r>
            <a:r>
              <a:rPr dirty="0" sz="1000" spc="-65">
                <a:latin typeface="Times New Roman"/>
                <a:cs typeface="Times New Roman"/>
              </a:rPr>
              <a:t>değerlendirir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onay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verir. </a:t>
            </a:r>
            <a:r>
              <a:rPr dirty="0" sz="1000" spc="-70">
                <a:latin typeface="Times New Roman"/>
                <a:cs typeface="Times New Roman"/>
              </a:rPr>
              <a:t>Danışmanlık </a:t>
            </a:r>
            <a:r>
              <a:rPr dirty="0" sz="1000" spc="-40">
                <a:latin typeface="Times New Roman"/>
                <a:cs typeface="Times New Roman"/>
              </a:rPr>
              <a:t>süreci  </a:t>
            </a:r>
            <a:r>
              <a:rPr dirty="0" sz="1000" spc="-65">
                <a:latin typeface="Times New Roman"/>
                <a:cs typeface="Times New Roman"/>
              </a:rPr>
              <a:t>Üniversitenin </a:t>
            </a:r>
            <a:r>
              <a:rPr dirty="0" sz="1000" spc="-50">
                <a:latin typeface="Times New Roman"/>
                <a:cs typeface="Times New Roman"/>
              </a:rPr>
              <a:t>Öğrenci </a:t>
            </a:r>
            <a:r>
              <a:rPr dirty="0" sz="1000" spc="-75">
                <a:latin typeface="Times New Roman"/>
                <a:cs typeface="Times New Roman"/>
              </a:rPr>
              <a:t>Danışmanlığı </a:t>
            </a:r>
            <a:r>
              <a:rPr dirty="0" sz="1000" spc="-55">
                <a:latin typeface="Times New Roman"/>
                <a:cs typeface="Times New Roman"/>
              </a:rPr>
              <a:t>Yönergesi </a:t>
            </a:r>
            <a:r>
              <a:rPr dirty="0" sz="1000" spc="-80">
                <a:latin typeface="Times New Roman"/>
                <a:cs typeface="Times New Roman"/>
              </a:rPr>
              <a:t>hükümlerine </a:t>
            </a:r>
            <a:r>
              <a:rPr dirty="0" sz="1000" spc="-60">
                <a:latin typeface="Times New Roman"/>
                <a:cs typeface="Times New Roman"/>
              </a:rPr>
              <a:t>göre</a:t>
            </a:r>
            <a:r>
              <a:rPr dirty="0" sz="1000" spc="-16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yürütülür.</a:t>
            </a:r>
            <a:endParaRPr sz="1000">
              <a:latin typeface="Times New Roman"/>
              <a:cs typeface="Times New Roman"/>
            </a:endParaRPr>
          </a:p>
          <a:p>
            <a:pPr algn="ctr" marL="237490">
              <a:lnSpc>
                <a:spcPts val="1065"/>
              </a:lnSpc>
            </a:pPr>
            <a:r>
              <a:rPr dirty="0" sz="1000" spc="-65" b="1">
                <a:latin typeface="Times New Roman"/>
                <a:cs typeface="Times New Roman"/>
              </a:rPr>
              <a:t>ÜÇÜNCÜ</a:t>
            </a:r>
            <a:r>
              <a:rPr dirty="0" sz="1000" spc="-20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BÖLÜM</a:t>
            </a:r>
            <a:endParaRPr sz="1000">
              <a:latin typeface="Times New Roman"/>
              <a:cs typeface="Times New Roman"/>
            </a:endParaRPr>
          </a:p>
          <a:p>
            <a:pPr algn="ctr" marL="247650">
              <a:lnSpc>
                <a:spcPts val="1080"/>
              </a:lnSpc>
            </a:pPr>
            <a:r>
              <a:rPr dirty="0" sz="1000" spc="-20" b="1">
                <a:latin typeface="Times New Roman"/>
                <a:cs typeface="Times New Roman"/>
              </a:rPr>
              <a:t>Dersler </a:t>
            </a:r>
            <a:r>
              <a:rPr dirty="0" sz="1000" spc="-30" b="1">
                <a:latin typeface="Times New Roman"/>
                <a:cs typeface="Times New Roman"/>
              </a:rPr>
              <a:t>ve </a:t>
            </a:r>
            <a:r>
              <a:rPr dirty="0" sz="1000" spc="-25" b="1">
                <a:latin typeface="Times New Roman"/>
                <a:cs typeface="Times New Roman"/>
              </a:rPr>
              <a:t>Değişim </a:t>
            </a:r>
            <a:r>
              <a:rPr dirty="0" sz="1000" spc="-70" b="1">
                <a:latin typeface="Times New Roman"/>
                <a:cs typeface="Times New Roman"/>
              </a:rPr>
              <a:t>Programlarına </a:t>
            </a:r>
            <a:r>
              <a:rPr dirty="0" sz="1000" spc="-30" b="1">
                <a:latin typeface="Times New Roman"/>
                <a:cs typeface="Times New Roman"/>
              </a:rPr>
              <a:t>İlişkin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spc="-40" b="1">
                <a:latin typeface="Times New Roman"/>
                <a:cs typeface="Times New Roman"/>
              </a:rPr>
              <a:t>Esaslar</a:t>
            </a:r>
            <a:endParaRPr sz="1000">
              <a:latin typeface="Times New Roman"/>
              <a:cs typeface="Times New Roman"/>
            </a:endParaRPr>
          </a:p>
          <a:p>
            <a:pPr marL="358140">
              <a:lnSpc>
                <a:spcPts val="1140"/>
              </a:lnSpc>
            </a:pPr>
            <a:r>
              <a:rPr dirty="0" sz="1000" spc="-20" b="1">
                <a:latin typeface="Times New Roman"/>
                <a:cs typeface="Times New Roman"/>
              </a:rPr>
              <a:t>Dersler</a:t>
            </a:r>
            <a:endParaRPr sz="1000">
              <a:latin typeface="Times New Roman"/>
              <a:cs typeface="Times New Roman"/>
            </a:endParaRPr>
          </a:p>
          <a:p>
            <a:pPr algn="just" marL="76200" marR="99060" indent="281940">
              <a:lnSpc>
                <a:spcPts val="1080"/>
              </a:lnSpc>
              <a:spcBef>
                <a:spcPts val="254"/>
              </a:spcBef>
            </a:pPr>
            <a:r>
              <a:rPr dirty="0" sz="1000" spc="-6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15 </a:t>
            </a:r>
            <a:r>
              <a:rPr dirty="0" sz="1000" spc="-40" b="1">
                <a:latin typeface="Times New Roman"/>
                <a:cs typeface="Times New Roman"/>
              </a:rPr>
              <a:t>– </a:t>
            </a:r>
            <a:r>
              <a:rPr dirty="0" sz="1000" spc="-50">
                <a:latin typeface="Times New Roman"/>
                <a:cs typeface="Times New Roman"/>
              </a:rPr>
              <a:t>(1) </a:t>
            </a:r>
            <a:r>
              <a:rPr dirty="0" sz="1000" spc="-35" b="1">
                <a:latin typeface="Times New Roman"/>
                <a:cs typeface="Times New Roman"/>
              </a:rPr>
              <a:t>(Değişik:RG-30/10/2020-31289)</a:t>
            </a:r>
            <a:r>
              <a:rPr dirty="0" baseline="21604" sz="1350" spc="-52" b="1">
                <a:latin typeface="Times New Roman"/>
                <a:cs typeface="Times New Roman"/>
              </a:rPr>
              <a:t>(1)</a:t>
            </a:r>
            <a:r>
              <a:rPr dirty="0" baseline="21604" sz="1350" spc="232" b="1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Eğitim-öğretim </a:t>
            </a:r>
            <a:r>
              <a:rPr dirty="0" sz="1000" spc="-70">
                <a:latin typeface="Times New Roman"/>
                <a:cs typeface="Times New Roman"/>
              </a:rPr>
              <a:t>planındaki </a:t>
            </a:r>
            <a:r>
              <a:rPr dirty="0" sz="1000" spc="-65">
                <a:latin typeface="Times New Roman"/>
                <a:cs typeface="Times New Roman"/>
              </a:rPr>
              <a:t>kredili 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kredisiz </a:t>
            </a:r>
            <a:r>
              <a:rPr dirty="0" sz="1000" spc="-45">
                <a:latin typeface="Times New Roman"/>
                <a:cs typeface="Times New Roman"/>
              </a:rPr>
              <a:t>dersler; </a:t>
            </a:r>
            <a:r>
              <a:rPr dirty="0" sz="1000" spc="-75">
                <a:latin typeface="Times New Roman"/>
                <a:cs typeface="Times New Roman"/>
              </a:rPr>
              <a:t>zorunlu, </a:t>
            </a:r>
            <a:r>
              <a:rPr dirty="0" sz="1000" spc="-60">
                <a:latin typeface="Times New Roman"/>
                <a:cs typeface="Times New Roman"/>
              </a:rPr>
              <a:t>seçmeli, </a:t>
            </a:r>
            <a:r>
              <a:rPr dirty="0" sz="1000" spc="-65">
                <a:latin typeface="Times New Roman"/>
                <a:cs typeface="Times New Roman"/>
              </a:rPr>
              <a:t>ön </a:t>
            </a:r>
            <a:r>
              <a:rPr dirty="0" sz="1000" spc="-75">
                <a:latin typeface="Times New Roman"/>
                <a:cs typeface="Times New Roman"/>
              </a:rPr>
              <a:t>koşullu, </a:t>
            </a:r>
            <a:r>
              <a:rPr dirty="0" sz="1000" spc="-50">
                <a:latin typeface="Times New Roman"/>
                <a:cs typeface="Times New Roman"/>
              </a:rPr>
              <a:t>ortak </a:t>
            </a:r>
            <a:r>
              <a:rPr dirty="0" sz="1000" spc="-75">
                <a:latin typeface="Times New Roman"/>
                <a:cs typeface="Times New Roman"/>
              </a:rPr>
              <a:t>zorunlu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Üniversite </a:t>
            </a:r>
            <a:r>
              <a:rPr dirty="0" sz="1000" spc="-60">
                <a:latin typeface="Times New Roman"/>
                <a:cs typeface="Times New Roman"/>
              </a:rPr>
              <a:t>Seçmeli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55">
                <a:latin typeface="Times New Roman"/>
                <a:cs typeface="Times New Roman"/>
              </a:rPr>
              <a:t>olarak  </a:t>
            </a:r>
            <a:r>
              <a:rPr dirty="0" sz="1000" spc="-70">
                <a:latin typeface="Times New Roman"/>
                <a:cs typeface="Times New Roman"/>
              </a:rPr>
              <a:t>belirtilir.</a:t>
            </a:r>
            <a:endParaRPr sz="1000">
              <a:latin typeface="Times New Roman"/>
              <a:cs typeface="Times New Roman"/>
            </a:endParaRPr>
          </a:p>
          <a:p>
            <a:pPr algn="just" marL="76200" marR="99695" indent="281940">
              <a:lnSpc>
                <a:spcPts val="1080"/>
              </a:lnSpc>
            </a:pPr>
            <a:r>
              <a:rPr dirty="0" sz="1000" spc="-50">
                <a:latin typeface="Times New Roman"/>
                <a:cs typeface="Times New Roman"/>
              </a:rPr>
              <a:t>(2) </a:t>
            </a:r>
            <a:r>
              <a:rPr dirty="0" sz="1000" spc="-35">
                <a:latin typeface="Times New Roman"/>
                <a:cs typeface="Times New Roman"/>
              </a:rPr>
              <a:t>Ortak </a:t>
            </a:r>
            <a:r>
              <a:rPr dirty="0" sz="1000" spc="-75">
                <a:latin typeface="Times New Roman"/>
                <a:cs typeface="Times New Roman"/>
              </a:rPr>
              <a:t>zorunlu </a:t>
            </a:r>
            <a:r>
              <a:rPr dirty="0" sz="1000" spc="-45">
                <a:latin typeface="Times New Roman"/>
                <a:cs typeface="Times New Roman"/>
              </a:rPr>
              <a:t>dersler; </a:t>
            </a:r>
            <a:r>
              <a:rPr dirty="0" sz="1000" spc="-75">
                <a:latin typeface="Times New Roman"/>
                <a:cs typeface="Times New Roman"/>
              </a:rPr>
              <a:t>2547 </a:t>
            </a:r>
            <a:r>
              <a:rPr dirty="0" sz="1000" spc="-65">
                <a:latin typeface="Times New Roman"/>
                <a:cs typeface="Times New Roman"/>
              </a:rPr>
              <a:t>sayılı </a:t>
            </a:r>
            <a:r>
              <a:rPr dirty="0" sz="1000" spc="-60">
                <a:latin typeface="Times New Roman"/>
                <a:cs typeface="Times New Roman"/>
              </a:rPr>
              <a:t>Kanunun </a:t>
            </a:r>
            <a:r>
              <a:rPr dirty="0" sz="1000" spc="-40">
                <a:latin typeface="Times New Roman"/>
                <a:cs typeface="Times New Roman"/>
              </a:rPr>
              <a:t>5 </a:t>
            </a:r>
            <a:r>
              <a:rPr dirty="0" sz="1000" spc="-60">
                <a:latin typeface="Times New Roman"/>
                <a:cs typeface="Times New Roman"/>
              </a:rPr>
              <a:t>inci </a:t>
            </a:r>
            <a:r>
              <a:rPr dirty="0" sz="1000" spc="-70">
                <a:latin typeface="Times New Roman"/>
                <a:cs typeface="Times New Roman"/>
              </a:rPr>
              <a:t>maddesinin </a:t>
            </a:r>
            <a:r>
              <a:rPr dirty="0" sz="1000" spc="-65">
                <a:latin typeface="Times New Roman"/>
                <a:cs typeface="Times New Roman"/>
              </a:rPr>
              <a:t>birinci fıkrasının </a:t>
            </a:r>
            <a:r>
              <a:rPr dirty="0" sz="1000" spc="-55">
                <a:latin typeface="Times New Roman"/>
                <a:cs typeface="Times New Roman"/>
              </a:rPr>
              <a:t>(ı)  </a:t>
            </a:r>
            <a:r>
              <a:rPr dirty="0" sz="1000" spc="-75">
                <a:latin typeface="Times New Roman"/>
                <a:cs typeface="Times New Roman"/>
              </a:rPr>
              <a:t>bendinde </a:t>
            </a:r>
            <a:r>
              <a:rPr dirty="0" sz="1000" spc="-70">
                <a:latin typeface="Times New Roman"/>
                <a:cs typeface="Times New Roman"/>
              </a:rPr>
              <a:t>belirtilen </a:t>
            </a:r>
            <a:r>
              <a:rPr dirty="0" sz="1000" spc="-45">
                <a:latin typeface="Times New Roman"/>
                <a:cs typeface="Times New Roman"/>
              </a:rPr>
              <a:t>Atatürk </a:t>
            </a:r>
            <a:r>
              <a:rPr dirty="0" sz="1000" spc="-50">
                <a:latin typeface="Times New Roman"/>
                <a:cs typeface="Times New Roman"/>
              </a:rPr>
              <a:t>İlkeleri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İnkılâp </a:t>
            </a:r>
            <a:r>
              <a:rPr dirty="0" sz="1000" spc="-75">
                <a:latin typeface="Times New Roman"/>
                <a:cs typeface="Times New Roman"/>
              </a:rPr>
              <a:t>Tarihi, </a:t>
            </a:r>
            <a:r>
              <a:rPr dirty="0" sz="1000" spc="-50">
                <a:latin typeface="Times New Roman"/>
                <a:cs typeface="Times New Roman"/>
              </a:rPr>
              <a:t>Türk </a:t>
            </a:r>
            <a:r>
              <a:rPr dirty="0" sz="1000" spc="-80">
                <a:latin typeface="Times New Roman"/>
                <a:cs typeface="Times New Roman"/>
              </a:rPr>
              <a:t>dili ile </a:t>
            </a:r>
            <a:r>
              <a:rPr dirty="0" sz="1000" spc="-55">
                <a:latin typeface="Times New Roman"/>
                <a:cs typeface="Times New Roman"/>
              </a:rPr>
              <a:t>yabancıdil </a:t>
            </a:r>
            <a:r>
              <a:rPr dirty="0" sz="1000" spc="-75">
                <a:latin typeface="Times New Roman"/>
                <a:cs typeface="Times New Roman"/>
              </a:rPr>
              <a:t>hazırlık </a:t>
            </a:r>
            <a:r>
              <a:rPr dirty="0" sz="1000" spc="-65">
                <a:latin typeface="Times New Roman"/>
                <a:cs typeface="Times New Roman"/>
              </a:rPr>
              <a:t>sınıfı </a:t>
            </a:r>
            <a:r>
              <a:rPr dirty="0" sz="1000" spc="-70">
                <a:latin typeface="Times New Roman"/>
                <a:cs typeface="Times New Roman"/>
              </a:rPr>
              <a:t>olmayan  </a:t>
            </a:r>
            <a:r>
              <a:rPr dirty="0" sz="1000" spc="-65">
                <a:latin typeface="Times New Roman"/>
                <a:cs typeface="Times New Roman"/>
              </a:rPr>
              <a:t>programlardaki </a:t>
            </a:r>
            <a:r>
              <a:rPr dirty="0" sz="1000" spc="-50">
                <a:latin typeface="Times New Roman"/>
                <a:cs typeface="Times New Roman"/>
              </a:rPr>
              <a:t>yabancı </a:t>
            </a:r>
            <a:r>
              <a:rPr dirty="0" sz="1000" spc="-70">
                <a:latin typeface="Times New Roman"/>
                <a:cs typeface="Times New Roman"/>
              </a:rPr>
              <a:t>dil</a:t>
            </a:r>
            <a:r>
              <a:rPr dirty="0" sz="1000" spc="-155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dersleridir.</a:t>
            </a:r>
            <a:endParaRPr sz="1000">
              <a:latin typeface="Times New Roman"/>
              <a:cs typeface="Times New Roman"/>
            </a:endParaRPr>
          </a:p>
          <a:p>
            <a:pPr algn="just" marL="358140">
              <a:lnSpc>
                <a:spcPts val="1065"/>
              </a:lnSpc>
            </a:pPr>
            <a:r>
              <a:rPr dirty="0" sz="1000" spc="-25" b="1">
                <a:latin typeface="Times New Roman"/>
                <a:cs typeface="Times New Roman"/>
              </a:rPr>
              <a:t>Değişim</a:t>
            </a:r>
            <a:r>
              <a:rPr dirty="0" sz="1000" spc="-65" b="1">
                <a:latin typeface="Times New Roman"/>
                <a:cs typeface="Times New Roman"/>
              </a:rPr>
              <a:t> </a:t>
            </a:r>
            <a:r>
              <a:rPr dirty="0" sz="1000" spc="-70" b="1">
                <a:latin typeface="Times New Roman"/>
                <a:cs typeface="Times New Roman"/>
              </a:rPr>
              <a:t>programları</a:t>
            </a:r>
            <a:endParaRPr sz="1000">
              <a:latin typeface="Times New Roman"/>
              <a:cs typeface="Times New Roman"/>
            </a:endParaRPr>
          </a:p>
          <a:p>
            <a:pPr algn="just" marL="76200" marR="99060" indent="283845">
              <a:lnSpc>
                <a:spcPts val="1080"/>
              </a:lnSpc>
              <a:spcBef>
                <a:spcPts val="80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16 </a:t>
            </a:r>
            <a:r>
              <a:rPr dirty="0" sz="1000" spc="-30" b="1">
                <a:latin typeface="Times New Roman"/>
                <a:cs typeface="Times New Roman"/>
              </a:rPr>
              <a:t>–</a:t>
            </a:r>
            <a:r>
              <a:rPr dirty="0" sz="1000" spc="-30">
                <a:latin typeface="Times New Roman"/>
                <a:cs typeface="Times New Roman"/>
              </a:rPr>
              <a:t>(1) </a:t>
            </a:r>
            <a:r>
              <a:rPr dirty="0" sz="1000" spc="-70">
                <a:latin typeface="Times New Roman"/>
                <a:cs typeface="Times New Roman"/>
              </a:rPr>
              <a:t>Yurt </a:t>
            </a:r>
            <a:r>
              <a:rPr dirty="0" sz="1000" spc="-50">
                <a:latin typeface="Times New Roman"/>
                <a:cs typeface="Times New Roman"/>
              </a:rPr>
              <a:t>içi </a:t>
            </a:r>
            <a:r>
              <a:rPr dirty="0" sz="1000" spc="-60">
                <a:latin typeface="Times New Roman"/>
                <a:cs typeface="Times New Roman"/>
              </a:rPr>
              <a:t>ve yurt dışı </a:t>
            </a:r>
            <a:r>
              <a:rPr dirty="0" sz="1000" spc="-65">
                <a:latin typeface="Times New Roman"/>
                <a:cs typeface="Times New Roman"/>
              </a:rPr>
              <a:t>diğer yükseköğretim </a:t>
            </a:r>
            <a:r>
              <a:rPr dirty="0" sz="1000" spc="-70">
                <a:latin typeface="Times New Roman"/>
                <a:cs typeface="Times New Roman"/>
              </a:rPr>
              <a:t>kurumları </a:t>
            </a:r>
            <a:r>
              <a:rPr dirty="0" sz="1000" spc="-55">
                <a:latin typeface="Times New Roman"/>
                <a:cs typeface="Times New Roman"/>
              </a:rPr>
              <a:t>arasında </a:t>
            </a:r>
            <a:r>
              <a:rPr dirty="0" sz="1000" spc="-70">
                <a:latin typeface="Times New Roman"/>
                <a:cs typeface="Times New Roman"/>
              </a:rPr>
              <a:t>yapılan  </a:t>
            </a:r>
            <a:r>
              <a:rPr dirty="0" sz="1000" spc="-60">
                <a:latin typeface="Times New Roman"/>
                <a:cs typeface="Times New Roman"/>
              </a:rPr>
              <a:t>anlaşmalar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uyarınca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70">
                <a:latin typeface="Times New Roman"/>
                <a:cs typeface="Times New Roman"/>
              </a:rPr>
              <a:t>değişim </a:t>
            </a:r>
            <a:r>
              <a:rPr dirty="0" sz="1000" spc="-60">
                <a:latin typeface="Times New Roman"/>
                <a:cs typeface="Times New Roman"/>
              </a:rPr>
              <a:t>programları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imes New Roman"/>
                <a:cs typeface="Times New Roman"/>
              </a:rPr>
              <a:t>uygulanabilir.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programlar </a:t>
            </a:r>
            <a:r>
              <a:rPr dirty="0" sz="1000" spc="-50">
                <a:latin typeface="Times New Roman"/>
                <a:cs typeface="Times New Roman"/>
              </a:rPr>
              <a:t>çerçevesinde 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70">
                <a:latin typeface="Times New Roman"/>
                <a:cs typeface="Times New Roman"/>
              </a:rPr>
              <a:t>iki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60">
                <a:latin typeface="Times New Roman"/>
                <a:cs typeface="Times New Roman"/>
              </a:rPr>
              <a:t>yurt </a:t>
            </a:r>
            <a:r>
              <a:rPr dirty="0" sz="1000" spc="-50">
                <a:latin typeface="Times New Roman"/>
                <a:cs typeface="Times New Roman"/>
              </a:rPr>
              <a:t>içi </a:t>
            </a:r>
            <a:r>
              <a:rPr dirty="0" sz="1000" spc="-60">
                <a:latin typeface="Times New Roman"/>
                <a:cs typeface="Times New Roman"/>
              </a:rPr>
              <a:t>ve yurt </a:t>
            </a:r>
            <a:r>
              <a:rPr dirty="0" sz="1000" spc="-70">
                <a:latin typeface="Times New Roman"/>
                <a:cs typeface="Times New Roman"/>
              </a:rPr>
              <a:t>dışındaki </a:t>
            </a:r>
            <a:r>
              <a:rPr dirty="0" sz="1000" spc="-60">
                <a:latin typeface="Times New Roman"/>
                <a:cs typeface="Times New Roman"/>
              </a:rPr>
              <a:t>üniversitelere </a:t>
            </a:r>
            <a:r>
              <a:rPr dirty="0" sz="1000" spc="-75">
                <a:latin typeface="Times New Roman"/>
                <a:cs typeface="Times New Roman"/>
              </a:rPr>
              <a:t>gönderilebilirler. </a:t>
            </a:r>
            <a:r>
              <a:rPr dirty="0" sz="1000" spc="-60">
                <a:latin typeface="Times New Roman"/>
                <a:cs typeface="Times New Roman"/>
              </a:rPr>
              <a:t>Öğrencinin  </a:t>
            </a:r>
            <a:r>
              <a:rPr dirty="0" sz="1000" spc="-70">
                <a:latin typeface="Times New Roman"/>
                <a:cs typeface="Times New Roman"/>
              </a:rPr>
              <a:t>gittiği </a:t>
            </a:r>
            <a:r>
              <a:rPr dirty="0" sz="1000" spc="-65">
                <a:latin typeface="Times New Roman"/>
                <a:cs typeface="Times New Roman"/>
              </a:rPr>
              <a:t>üniversitede </a:t>
            </a:r>
            <a:r>
              <a:rPr dirty="0" sz="1000" spc="-45">
                <a:latin typeface="Times New Roman"/>
                <a:cs typeface="Times New Roman"/>
              </a:rPr>
              <a:t>alacağı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70">
                <a:latin typeface="Times New Roman"/>
                <a:cs typeface="Times New Roman"/>
              </a:rPr>
              <a:t>belirlenmesine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aldığı </a:t>
            </a:r>
            <a:r>
              <a:rPr dirty="0" sz="1000" spc="-55">
                <a:latin typeface="Times New Roman"/>
                <a:cs typeface="Times New Roman"/>
              </a:rPr>
              <a:t>derslerdeki </a:t>
            </a:r>
            <a:r>
              <a:rPr dirty="0" sz="1000" spc="-40">
                <a:latin typeface="Times New Roman"/>
                <a:cs typeface="Times New Roman"/>
              </a:rPr>
              <a:t>başarı </a:t>
            </a:r>
            <a:r>
              <a:rPr dirty="0" sz="1000" spc="-70">
                <a:latin typeface="Times New Roman"/>
                <a:cs typeface="Times New Roman"/>
              </a:rPr>
              <a:t>notlarının  </a:t>
            </a:r>
            <a:r>
              <a:rPr dirty="0" sz="1000" spc="-65">
                <a:latin typeface="Times New Roman"/>
                <a:cs typeface="Times New Roman"/>
              </a:rPr>
              <a:t>değerlendirilmesine, </a:t>
            </a:r>
            <a:r>
              <a:rPr dirty="0" sz="1000" spc="-45">
                <a:latin typeface="Times New Roman"/>
                <a:cs typeface="Times New Roman"/>
              </a:rPr>
              <a:t>Senato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belirlenen </a:t>
            </a:r>
            <a:r>
              <a:rPr dirty="0" sz="1000" spc="-40">
                <a:latin typeface="Times New Roman"/>
                <a:cs typeface="Times New Roman"/>
              </a:rPr>
              <a:t>esaslara </a:t>
            </a:r>
            <a:r>
              <a:rPr dirty="0" sz="1000" spc="-60">
                <a:latin typeface="Times New Roman"/>
                <a:cs typeface="Times New Roman"/>
              </a:rPr>
              <a:t>göre </a:t>
            </a:r>
            <a:r>
              <a:rPr dirty="0" sz="1000" spc="-90">
                <a:latin typeface="Times New Roman"/>
                <a:cs typeface="Times New Roman"/>
              </a:rPr>
              <a:t>ilgili bölümün </a:t>
            </a:r>
            <a:r>
              <a:rPr dirty="0" sz="1000" spc="-60">
                <a:latin typeface="Times New Roman"/>
                <a:cs typeface="Times New Roman"/>
              </a:rPr>
              <a:t>görüşü </a:t>
            </a:r>
            <a:r>
              <a:rPr dirty="0" sz="1000" spc="-65">
                <a:latin typeface="Times New Roman"/>
                <a:cs typeface="Times New Roman"/>
              </a:rPr>
              <a:t>üzerine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90">
                <a:latin typeface="Times New Roman"/>
                <a:cs typeface="Times New Roman"/>
              </a:rPr>
              <a:t>ilgili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8634" y="318761"/>
            <a:ext cx="4472940" cy="99377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r" marR="3239135">
              <a:lnSpc>
                <a:spcPts val="1170"/>
              </a:lnSpc>
              <a:spcBef>
                <a:spcPts val="120"/>
              </a:spcBef>
            </a:pP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40">
                <a:latin typeface="Times New Roman"/>
                <a:cs typeface="Times New Roman"/>
              </a:rPr>
              <a:t>karar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verir.</a:t>
            </a:r>
            <a:endParaRPr sz="1000">
              <a:latin typeface="Times New Roman"/>
              <a:cs typeface="Times New Roman"/>
            </a:endParaRPr>
          </a:p>
          <a:p>
            <a:pPr algn="r" marR="3194685">
              <a:lnSpc>
                <a:spcPts val="1110"/>
              </a:lnSpc>
            </a:pPr>
            <a:r>
              <a:rPr dirty="0" sz="1000" spc="-40" b="1">
                <a:latin typeface="Times New Roman"/>
                <a:cs typeface="Times New Roman"/>
              </a:rPr>
              <a:t>Ders</a:t>
            </a:r>
            <a:r>
              <a:rPr dirty="0" sz="1000" spc="-20" b="1">
                <a:latin typeface="Times New Roman"/>
                <a:cs typeface="Times New Roman"/>
              </a:rPr>
              <a:t> </a:t>
            </a:r>
            <a:r>
              <a:rPr dirty="0" sz="1000" spc="-70" b="1">
                <a:latin typeface="Times New Roman"/>
                <a:cs typeface="Times New Roman"/>
              </a:rPr>
              <a:t>alma-bırakma</a:t>
            </a:r>
            <a:endParaRPr sz="1000">
              <a:latin typeface="Times New Roman"/>
              <a:cs typeface="Times New Roman"/>
            </a:endParaRPr>
          </a:p>
          <a:p>
            <a:pPr algn="just" marL="38100" marR="5715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17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Birinci </a:t>
            </a:r>
            <a:r>
              <a:rPr dirty="0" sz="1000" spc="-85">
                <a:latin typeface="Times New Roman"/>
                <a:cs typeface="Times New Roman"/>
              </a:rPr>
              <a:t>yılda </a:t>
            </a:r>
            <a:r>
              <a:rPr dirty="0" sz="1000" spc="-80">
                <a:latin typeface="Times New Roman"/>
                <a:cs typeface="Times New Roman"/>
              </a:rPr>
              <a:t>öğrenimine </a:t>
            </a:r>
            <a:r>
              <a:rPr dirty="0" sz="1000" spc="-55">
                <a:latin typeface="Times New Roman"/>
                <a:cs typeface="Times New Roman"/>
              </a:rPr>
              <a:t>başlayan </a:t>
            </a:r>
            <a:r>
              <a:rPr dirty="0" sz="1000" spc="-65">
                <a:latin typeface="Times New Roman"/>
                <a:cs typeface="Times New Roman"/>
              </a:rPr>
              <a:t>ön lisans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60">
                <a:latin typeface="Times New Roman"/>
                <a:cs typeface="Times New Roman"/>
              </a:rPr>
              <a:t>öğrencisi, </a:t>
            </a:r>
            <a:r>
              <a:rPr dirty="0" sz="1000" spc="-70">
                <a:latin typeface="Times New Roman"/>
                <a:cs typeface="Times New Roman"/>
              </a:rPr>
              <a:t>kayıtlı  </a:t>
            </a:r>
            <a:r>
              <a:rPr dirty="0" sz="1000" spc="-80">
                <a:latin typeface="Times New Roman"/>
                <a:cs typeface="Times New Roman"/>
              </a:rPr>
              <a:t>olduğu </a:t>
            </a:r>
            <a:r>
              <a:rPr dirty="0" sz="1000" spc="-75">
                <a:latin typeface="Times New Roman"/>
                <a:cs typeface="Times New Roman"/>
              </a:rPr>
              <a:t>yarıyıla </a:t>
            </a:r>
            <a:r>
              <a:rPr dirty="0" sz="1000" spc="-50">
                <a:latin typeface="Times New Roman"/>
                <a:cs typeface="Times New Roman"/>
              </a:rPr>
              <a:t>ait </a:t>
            </a:r>
            <a:r>
              <a:rPr dirty="0" sz="1000" spc="-70">
                <a:latin typeface="Times New Roman"/>
                <a:cs typeface="Times New Roman"/>
              </a:rPr>
              <a:t>bütün </a:t>
            </a:r>
            <a:r>
              <a:rPr dirty="0" sz="1000" spc="-45">
                <a:latin typeface="Times New Roman"/>
                <a:cs typeface="Times New Roman"/>
              </a:rPr>
              <a:t>dersleri </a:t>
            </a:r>
            <a:r>
              <a:rPr dirty="0" sz="1000" spc="-75">
                <a:latin typeface="Times New Roman"/>
                <a:cs typeface="Times New Roman"/>
              </a:rPr>
              <a:t>almakla </a:t>
            </a:r>
            <a:r>
              <a:rPr dirty="0" sz="1000" spc="-85">
                <a:latin typeface="Times New Roman"/>
                <a:cs typeface="Times New Roman"/>
              </a:rPr>
              <a:t>yükümlüdür.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Daha </a:t>
            </a:r>
            <a:r>
              <a:rPr dirty="0" sz="1000" spc="-60">
                <a:latin typeface="Times New Roman"/>
                <a:cs typeface="Times New Roman"/>
              </a:rPr>
              <a:t>önce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başka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yükseköğretim  </a:t>
            </a:r>
            <a:r>
              <a:rPr dirty="0" sz="1000" spc="-75">
                <a:latin typeface="Times New Roman"/>
                <a:cs typeface="Times New Roman"/>
              </a:rPr>
              <a:t>kurumundan </a:t>
            </a: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65">
                <a:latin typeface="Times New Roman"/>
                <a:cs typeface="Times New Roman"/>
              </a:rPr>
              <a:t>muafiyetleri, 19 </a:t>
            </a:r>
            <a:r>
              <a:rPr dirty="0" sz="1000" spc="-60">
                <a:latin typeface="Times New Roman"/>
                <a:cs typeface="Times New Roman"/>
              </a:rPr>
              <a:t>uncu </a:t>
            </a:r>
            <a:r>
              <a:rPr dirty="0" sz="1000" spc="-70">
                <a:latin typeface="Times New Roman"/>
                <a:cs typeface="Times New Roman"/>
              </a:rPr>
              <a:t>madde </a:t>
            </a:r>
            <a:r>
              <a:rPr dirty="0" sz="1000" spc="-75">
                <a:latin typeface="Times New Roman"/>
                <a:cs typeface="Times New Roman"/>
              </a:rPr>
              <a:t>hükümleri </a:t>
            </a:r>
            <a:r>
              <a:rPr dirty="0" sz="1000" spc="-50">
                <a:latin typeface="Times New Roman"/>
                <a:cs typeface="Times New Roman"/>
              </a:rPr>
              <a:t>gereği </a:t>
            </a:r>
            <a:r>
              <a:rPr dirty="0" sz="1000" spc="-65">
                <a:latin typeface="Times New Roman"/>
                <a:cs typeface="Times New Roman"/>
              </a:rPr>
              <a:t>yerine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getirilir.</a:t>
            </a:r>
            <a:endParaRPr sz="1000">
              <a:latin typeface="Times New Roman"/>
              <a:cs typeface="Times New Roman"/>
            </a:endParaRPr>
          </a:p>
          <a:p>
            <a:pPr algn="just" marL="38100" marR="46355" indent="281940">
              <a:lnSpc>
                <a:spcPts val="1080"/>
              </a:lnSpc>
              <a:spcBef>
                <a:spcPts val="300"/>
              </a:spcBef>
            </a:pPr>
            <a:r>
              <a:rPr dirty="0" sz="1000" spc="-30">
                <a:latin typeface="Times New Roman"/>
                <a:cs typeface="Times New Roman"/>
              </a:rPr>
              <a:t>( </a:t>
            </a:r>
            <a:r>
              <a:rPr dirty="0" sz="1000" spc="-40">
                <a:latin typeface="Times New Roman"/>
                <a:cs typeface="Times New Roman"/>
              </a:rPr>
              <a:t>2 </a:t>
            </a:r>
            <a:r>
              <a:rPr dirty="0" sz="1000" spc="-30">
                <a:latin typeface="Times New Roman"/>
                <a:cs typeface="Times New Roman"/>
              </a:rPr>
              <a:t>) </a:t>
            </a:r>
            <a:r>
              <a:rPr dirty="0" sz="1000" spc="-35" b="1">
                <a:latin typeface="Times New Roman"/>
                <a:cs typeface="Times New Roman"/>
              </a:rPr>
              <a:t>(Değişik:RG-30/10/2020-31289)</a:t>
            </a:r>
            <a:r>
              <a:rPr dirty="0" baseline="21604" sz="1350" spc="-52" b="1">
                <a:latin typeface="Times New Roman"/>
                <a:cs typeface="Times New Roman"/>
              </a:rPr>
              <a:t>(1)</a:t>
            </a:r>
            <a:r>
              <a:rPr dirty="0" baseline="21604" sz="1350" spc="232" b="1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İkinci </a:t>
            </a:r>
            <a:r>
              <a:rPr dirty="0" sz="1000" spc="-65">
                <a:latin typeface="Times New Roman"/>
                <a:cs typeface="Times New Roman"/>
              </a:rPr>
              <a:t>yarıyıl sonundan </a:t>
            </a:r>
            <a:r>
              <a:rPr dirty="0" sz="1000" spc="-60">
                <a:latin typeface="Times New Roman"/>
                <a:cs typeface="Times New Roman"/>
              </a:rPr>
              <a:t>itibaren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65">
                <a:latin typeface="Times New Roman"/>
                <a:cs typeface="Times New Roman"/>
              </a:rPr>
              <a:t>yarıyıl  </a:t>
            </a:r>
            <a:r>
              <a:rPr dirty="0" sz="1000" spc="-70">
                <a:latin typeface="Times New Roman"/>
                <a:cs typeface="Times New Roman"/>
              </a:rPr>
              <a:t>sonunda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75">
                <a:latin typeface="Times New Roman"/>
                <a:cs typeface="Times New Roman"/>
              </a:rPr>
              <a:t>1,80’in </a:t>
            </a:r>
            <a:r>
              <a:rPr dirty="0" sz="1000" spc="-70">
                <a:latin typeface="Times New Roman"/>
                <a:cs typeface="Times New Roman"/>
              </a:rPr>
              <a:t>altında </a:t>
            </a:r>
            <a:r>
              <a:rPr dirty="0" sz="1000" spc="-65">
                <a:latin typeface="Times New Roman"/>
                <a:cs typeface="Times New Roman"/>
              </a:rPr>
              <a:t>olan ön lisans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65">
                <a:latin typeface="Times New Roman"/>
                <a:cs typeface="Times New Roman"/>
              </a:rPr>
              <a:t>lisans öğrencileri, </a:t>
            </a:r>
            <a:r>
              <a:rPr dirty="0" sz="1000" spc="-60">
                <a:latin typeface="Times New Roman"/>
                <a:cs typeface="Times New Roman"/>
              </a:rPr>
              <a:t>takip </a:t>
            </a:r>
            <a:r>
              <a:rPr dirty="0" sz="1000" spc="-45">
                <a:latin typeface="Times New Roman"/>
                <a:cs typeface="Times New Roman"/>
              </a:rPr>
              <a:t>eden  </a:t>
            </a:r>
            <a:r>
              <a:rPr dirty="0" sz="1000" spc="-75">
                <a:latin typeface="Times New Roman"/>
                <a:cs typeface="Times New Roman"/>
              </a:rPr>
              <a:t>yarıyılda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60">
                <a:latin typeface="Times New Roman"/>
                <a:cs typeface="Times New Roman"/>
              </a:rPr>
              <a:t>fazla </a:t>
            </a:r>
            <a:r>
              <a:rPr dirty="0" sz="1000" spc="-65">
                <a:latin typeface="Times New Roman"/>
                <a:cs typeface="Times New Roman"/>
              </a:rPr>
              <a:t>30 </a:t>
            </a:r>
            <a:r>
              <a:rPr dirty="0" sz="1000" spc="-45">
                <a:latin typeface="Times New Roman"/>
                <a:cs typeface="Times New Roman"/>
              </a:rPr>
              <a:t>AKTS’lik derse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70">
                <a:latin typeface="Times New Roman"/>
                <a:cs typeface="Times New Roman"/>
              </a:rPr>
              <a:t>yaptırabilirler.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heryarıyıl </a:t>
            </a:r>
            <a:r>
              <a:rPr dirty="0" sz="1000" spc="-70">
                <a:latin typeface="Times New Roman"/>
                <a:cs typeface="Times New Roman"/>
              </a:rPr>
              <a:t>sonunda  </a:t>
            </a:r>
            <a:r>
              <a:rPr dirty="0" sz="1000" spc="-75">
                <a:latin typeface="Times New Roman"/>
                <a:cs typeface="Times New Roman"/>
              </a:rPr>
              <a:t>1,80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üzerinde </a:t>
            </a:r>
            <a:r>
              <a:rPr dirty="0" sz="1000" spc="-65">
                <a:latin typeface="Times New Roman"/>
                <a:cs typeface="Times New Roman"/>
              </a:rPr>
              <a:t>olan ön lisans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60">
                <a:latin typeface="Times New Roman"/>
                <a:cs typeface="Times New Roman"/>
              </a:rPr>
              <a:t>öğrencileri ise takip </a:t>
            </a:r>
            <a:r>
              <a:rPr dirty="0" sz="1000" spc="-45">
                <a:latin typeface="Times New Roman"/>
                <a:cs typeface="Times New Roman"/>
              </a:rPr>
              <a:t>eden </a:t>
            </a:r>
            <a:r>
              <a:rPr dirty="0" sz="1000" spc="-75">
                <a:latin typeface="Times New Roman"/>
                <a:cs typeface="Times New Roman"/>
              </a:rPr>
              <a:t>yarıyılda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60">
                <a:latin typeface="Times New Roman"/>
                <a:cs typeface="Times New Roman"/>
              </a:rPr>
              <a:t>fazla </a:t>
            </a:r>
            <a:r>
              <a:rPr dirty="0" sz="1000" spc="-65">
                <a:latin typeface="Times New Roman"/>
                <a:cs typeface="Times New Roman"/>
              </a:rPr>
              <a:t>45 </a:t>
            </a:r>
            <a:r>
              <a:rPr dirty="0" sz="1000" spc="-45">
                <a:latin typeface="Times New Roman"/>
                <a:cs typeface="Times New Roman"/>
              </a:rPr>
              <a:t>AKTS’lik  derse </a:t>
            </a:r>
            <a:r>
              <a:rPr dirty="0" sz="1000" spc="-65">
                <a:latin typeface="Times New Roman"/>
                <a:cs typeface="Times New Roman"/>
              </a:rPr>
              <a:t>kayıt yaptırabilirler. </a:t>
            </a:r>
            <a:r>
              <a:rPr dirty="0" sz="1000" spc="-5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sınırlamalar </a:t>
            </a:r>
            <a:r>
              <a:rPr dirty="0" sz="1000" spc="-75">
                <a:latin typeface="Times New Roman"/>
                <a:cs typeface="Times New Roman"/>
              </a:rPr>
              <a:t>zorunlu </a:t>
            </a:r>
            <a:r>
              <a:rPr dirty="0" sz="1000" spc="-70">
                <a:latin typeface="Times New Roman"/>
                <a:cs typeface="Times New Roman"/>
              </a:rPr>
              <a:t>durumlarda </a:t>
            </a:r>
            <a:r>
              <a:rPr dirty="0" sz="1000" spc="-50">
                <a:latin typeface="Times New Roman"/>
                <a:cs typeface="Times New Roman"/>
              </a:rPr>
              <a:t>Senato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80">
                <a:latin typeface="Times New Roman"/>
                <a:cs typeface="Times New Roman"/>
              </a:rPr>
              <a:t>ile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değişebilir.</a:t>
            </a:r>
            <a:endParaRPr sz="1000">
              <a:latin typeface="Times New Roman"/>
              <a:cs typeface="Times New Roman"/>
            </a:endParaRPr>
          </a:p>
          <a:p>
            <a:pPr algn="just" marL="38100" marR="69215" indent="281940">
              <a:lnSpc>
                <a:spcPts val="1080"/>
              </a:lnSpc>
              <a:buAutoNum type="arabicParenBoth" startAt="3"/>
              <a:tabLst>
                <a:tab pos="497840" algn="l"/>
              </a:tabLst>
            </a:pPr>
            <a:r>
              <a:rPr dirty="0" sz="1000" spc="-45">
                <a:latin typeface="Times New Roman"/>
                <a:cs typeface="Times New Roman"/>
              </a:rPr>
              <a:t>Beşinci </a:t>
            </a:r>
            <a:r>
              <a:rPr dirty="0" sz="1000" spc="-70">
                <a:latin typeface="Times New Roman"/>
                <a:cs typeface="Times New Roman"/>
              </a:rPr>
              <a:t>yarıyıldan </a:t>
            </a:r>
            <a:r>
              <a:rPr dirty="0" sz="1000" spc="-60">
                <a:latin typeface="Times New Roman"/>
                <a:cs typeface="Times New Roman"/>
              </a:rPr>
              <a:t>itibaren </a:t>
            </a:r>
            <a:r>
              <a:rPr dirty="0" sz="1000" spc="-85">
                <a:latin typeface="Times New Roman"/>
                <a:cs typeface="Times New Roman"/>
              </a:rPr>
              <a:t>bulunduğu </a:t>
            </a:r>
            <a:r>
              <a:rPr dirty="0" sz="1000" spc="-75">
                <a:latin typeface="Times New Roman"/>
                <a:cs typeface="Times New Roman"/>
              </a:rPr>
              <a:t>yarıyıla </a:t>
            </a:r>
            <a:r>
              <a:rPr dirty="0" sz="1000" spc="-50">
                <a:latin typeface="Times New Roman"/>
                <a:cs typeface="Times New Roman"/>
              </a:rPr>
              <a:t>kadar </a:t>
            </a:r>
            <a:r>
              <a:rPr dirty="0" sz="1000" spc="-65">
                <a:latin typeface="Times New Roman"/>
                <a:cs typeface="Times New Roman"/>
              </a:rPr>
              <a:t>tüm </a:t>
            </a:r>
            <a:r>
              <a:rPr dirty="0" sz="1000" spc="-55">
                <a:latin typeface="Times New Roman"/>
                <a:cs typeface="Times New Roman"/>
              </a:rPr>
              <a:t>derslerini </a:t>
            </a:r>
            <a:r>
              <a:rPr dirty="0" sz="1000" spc="-70">
                <a:latin typeface="Times New Roman"/>
                <a:cs typeface="Times New Roman"/>
              </a:rPr>
              <a:t>alıp </a:t>
            </a:r>
            <a:r>
              <a:rPr dirty="0" sz="1000" spc="-60">
                <a:latin typeface="Times New Roman"/>
                <a:cs typeface="Times New Roman"/>
              </a:rPr>
              <a:t>başarmış </a:t>
            </a:r>
            <a:r>
              <a:rPr dirty="0" sz="1000" spc="-75">
                <a:latin typeface="Times New Roman"/>
                <a:cs typeface="Times New Roman"/>
              </a:rPr>
              <a:t>olmak  </a:t>
            </a:r>
            <a:r>
              <a:rPr dirty="0" sz="1000" spc="-35">
                <a:latin typeface="Times New Roman"/>
                <a:cs typeface="Times New Roman"/>
              </a:rPr>
              <a:t>şartı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75">
                <a:latin typeface="Times New Roman"/>
                <a:cs typeface="Times New Roman"/>
              </a:rPr>
              <a:t>3,00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üstünde olan lisans öğrencileri; </a:t>
            </a:r>
            <a:r>
              <a:rPr dirty="0" sz="1000" spc="-70">
                <a:latin typeface="Times New Roman"/>
                <a:cs typeface="Times New Roman"/>
              </a:rPr>
              <a:t>danışmanlarının </a:t>
            </a:r>
            <a:r>
              <a:rPr dirty="0" sz="1000" spc="-60">
                <a:latin typeface="Times New Roman"/>
                <a:cs typeface="Times New Roman"/>
              </a:rPr>
              <a:t>onayı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5">
                <a:latin typeface="Times New Roman"/>
                <a:cs typeface="Times New Roman"/>
              </a:rPr>
              <a:t>bir  </a:t>
            </a:r>
            <a:r>
              <a:rPr dirty="0" sz="1000" spc="-50">
                <a:latin typeface="Times New Roman"/>
                <a:cs typeface="Times New Roman"/>
              </a:rPr>
              <a:t>üst </a:t>
            </a:r>
            <a:r>
              <a:rPr dirty="0" sz="1000" spc="-60">
                <a:latin typeface="Times New Roman"/>
                <a:cs typeface="Times New Roman"/>
              </a:rPr>
              <a:t>sınıftan </a:t>
            </a:r>
            <a:r>
              <a:rPr dirty="0" sz="1000" spc="-55">
                <a:latin typeface="Times New Roman"/>
                <a:cs typeface="Times New Roman"/>
              </a:rPr>
              <a:t>kredi </a:t>
            </a:r>
            <a:r>
              <a:rPr dirty="0" sz="1000" spc="-60">
                <a:latin typeface="Times New Roman"/>
                <a:cs typeface="Times New Roman"/>
              </a:rPr>
              <a:t>sınırları </a:t>
            </a:r>
            <a:r>
              <a:rPr dirty="0" sz="1000" spc="-65">
                <a:latin typeface="Times New Roman"/>
                <a:cs typeface="Times New Roman"/>
              </a:rPr>
              <a:t>içerisinde </a:t>
            </a:r>
            <a:r>
              <a:rPr dirty="0" sz="1000" spc="-50">
                <a:latin typeface="Times New Roman"/>
                <a:cs typeface="Times New Roman"/>
              </a:rPr>
              <a:t>kalarak derslere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70">
                <a:latin typeface="Times New Roman"/>
                <a:cs typeface="Times New Roman"/>
              </a:rPr>
              <a:t>yaptırabilirler. </a:t>
            </a:r>
            <a:r>
              <a:rPr dirty="0" sz="1000" spc="-25">
                <a:latin typeface="Times New Roman"/>
                <a:cs typeface="Times New Roman"/>
              </a:rPr>
              <a:t>Üst </a:t>
            </a:r>
            <a:r>
              <a:rPr dirty="0" sz="1000" spc="-60">
                <a:latin typeface="Times New Roman"/>
                <a:cs typeface="Times New Roman"/>
              </a:rPr>
              <a:t>sınıftan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50">
                <a:latin typeface="Times New Roman"/>
                <a:cs typeface="Times New Roman"/>
              </a:rPr>
              <a:t>alan  </a:t>
            </a:r>
            <a:r>
              <a:rPr dirty="0" sz="1000" spc="-65">
                <a:latin typeface="Times New Roman"/>
                <a:cs typeface="Times New Roman"/>
              </a:rPr>
              <a:t>öğrencilerin, aldıkları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40">
                <a:latin typeface="Times New Roman"/>
                <a:cs typeface="Times New Roman"/>
              </a:rPr>
              <a:t>başarı </a:t>
            </a:r>
            <a:r>
              <a:rPr dirty="0" sz="1000" spc="-60">
                <a:latin typeface="Times New Roman"/>
                <a:cs typeface="Times New Roman"/>
              </a:rPr>
              <a:t>notları </a:t>
            </a:r>
            <a:r>
              <a:rPr dirty="0" sz="1000" spc="-75">
                <a:latin typeface="Times New Roman"/>
                <a:cs typeface="Times New Roman"/>
              </a:rPr>
              <a:t>ağırlıklı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60">
                <a:latin typeface="Times New Roman"/>
                <a:cs typeface="Times New Roman"/>
              </a:rPr>
              <a:t>ortalamasına</a:t>
            </a:r>
            <a:r>
              <a:rPr dirty="0" sz="1000" spc="-11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katılır.</a:t>
            </a:r>
            <a:endParaRPr sz="1000">
              <a:latin typeface="Times New Roman"/>
              <a:cs typeface="Times New Roman"/>
            </a:endParaRPr>
          </a:p>
          <a:p>
            <a:pPr algn="just" marL="38100" marR="68580" indent="281940">
              <a:lnSpc>
                <a:spcPts val="1080"/>
              </a:lnSpc>
              <a:spcBef>
                <a:spcPts val="5"/>
              </a:spcBef>
              <a:buAutoNum type="arabicParenBoth" startAt="3"/>
              <a:tabLst>
                <a:tab pos="486409" algn="l"/>
              </a:tabLst>
            </a:pPr>
            <a:r>
              <a:rPr dirty="0" sz="1000" spc="-40">
                <a:latin typeface="Times New Roman"/>
                <a:cs typeface="Times New Roman"/>
              </a:rPr>
              <a:t>AGNO’su </a:t>
            </a:r>
            <a:r>
              <a:rPr dirty="0" sz="1000" spc="-75">
                <a:latin typeface="Times New Roman"/>
                <a:cs typeface="Times New Roman"/>
              </a:rPr>
              <a:t>3,00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üzerinde </a:t>
            </a:r>
            <a:r>
              <a:rPr dirty="0" sz="1000" spc="-65">
                <a:latin typeface="Times New Roman"/>
                <a:cs typeface="Times New Roman"/>
              </a:rPr>
              <a:t>olan </a:t>
            </a:r>
            <a:r>
              <a:rPr dirty="0" sz="1000" spc="-60">
                <a:latin typeface="Times New Roman"/>
                <a:cs typeface="Times New Roman"/>
              </a:rPr>
              <a:t>öğrenciler kendi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60">
                <a:latin typeface="Times New Roman"/>
                <a:cs typeface="Times New Roman"/>
              </a:rPr>
              <a:t>dalı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80">
                <a:latin typeface="Times New Roman"/>
                <a:cs typeface="Times New Roman"/>
              </a:rPr>
              <a:t>planının  </a:t>
            </a:r>
            <a:r>
              <a:rPr dirty="0" sz="1000" spc="-75">
                <a:latin typeface="Times New Roman"/>
                <a:cs typeface="Times New Roman"/>
              </a:rPr>
              <a:t>öngördüğü zorunlu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seçmeli </a:t>
            </a:r>
            <a:r>
              <a:rPr dirty="0" sz="1000" spc="-55">
                <a:latin typeface="Times New Roman"/>
                <a:cs typeface="Times New Roman"/>
              </a:rPr>
              <a:t>derslerin yanı </a:t>
            </a:r>
            <a:r>
              <a:rPr dirty="0" sz="1000" spc="-45">
                <a:latin typeface="Times New Roman"/>
                <a:cs typeface="Times New Roman"/>
              </a:rPr>
              <a:t>sıra, </a:t>
            </a:r>
            <a:r>
              <a:rPr dirty="0" sz="1000" spc="-70">
                <a:latin typeface="Times New Roman"/>
                <a:cs typeface="Times New Roman"/>
              </a:rPr>
              <a:t>danışmanın </a:t>
            </a:r>
            <a:r>
              <a:rPr dirty="0" sz="1000" spc="-65">
                <a:latin typeface="Times New Roman"/>
                <a:cs typeface="Times New Roman"/>
              </a:rPr>
              <a:t>teklifi, </a:t>
            </a:r>
            <a:r>
              <a:rPr dirty="0" sz="1000" spc="-45">
                <a:latin typeface="Times New Roman"/>
                <a:cs typeface="Times New Roman"/>
              </a:rPr>
              <a:t>varsa </a:t>
            </a:r>
            <a:r>
              <a:rPr dirty="0" sz="1000" spc="-85">
                <a:latin typeface="Times New Roman"/>
                <a:cs typeface="Times New Roman"/>
              </a:rPr>
              <a:t>bölüm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başkanının  </a:t>
            </a:r>
            <a:r>
              <a:rPr dirty="0" sz="1000" spc="-55">
                <a:latin typeface="Times New Roman"/>
                <a:cs typeface="Times New Roman"/>
              </a:rPr>
              <a:t>önerisi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80">
                <a:latin typeface="Times New Roman"/>
                <a:cs typeface="Times New Roman"/>
              </a:rPr>
              <a:t>birim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kurullarının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0">
                <a:latin typeface="Times New Roman"/>
                <a:cs typeface="Times New Roman"/>
              </a:rPr>
              <a:t>Üniversiteye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60">
                <a:latin typeface="Times New Roman"/>
                <a:cs typeface="Times New Roman"/>
              </a:rPr>
              <a:t>herhangi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75">
                <a:latin typeface="Times New Roman"/>
                <a:cs typeface="Times New Roman"/>
              </a:rPr>
              <a:t>planında  </a:t>
            </a:r>
            <a:r>
              <a:rPr dirty="0" sz="1000" spc="-50">
                <a:latin typeface="Times New Roman"/>
                <a:cs typeface="Times New Roman"/>
              </a:rPr>
              <a:t>yer alan dersi/dersleri </a:t>
            </a:r>
            <a:r>
              <a:rPr dirty="0" sz="1000" spc="-60">
                <a:latin typeface="Times New Roman"/>
                <a:cs typeface="Times New Roman"/>
              </a:rPr>
              <a:t>de </a:t>
            </a:r>
            <a:r>
              <a:rPr dirty="0" sz="1000" spc="-70">
                <a:latin typeface="Times New Roman"/>
                <a:cs typeface="Times New Roman"/>
              </a:rPr>
              <a:t>alabilir. </a:t>
            </a:r>
            <a:r>
              <a:rPr dirty="0" sz="1000" spc="-55">
                <a:latin typeface="Times New Roman"/>
                <a:cs typeface="Times New Roman"/>
              </a:rPr>
              <a:t>Bu</a:t>
            </a:r>
            <a:r>
              <a:rPr dirty="0" sz="1000" spc="-12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kapsamda;</a:t>
            </a:r>
            <a:endParaRPr sz="1000">
              <a:latin typeface="Times New Roman"/>
              <a:cs typeface="Times New Roman"/>
            </a:endParaRPr>
          </a:p>
          <a:p>
            <a:pPr algn="just" marL="38100" marR="76200" indent="281940">
              <a:lnSpc>
                <a:spcPts val="1080"/>
              </a:lnSpc>
              <a:buAutoNum type="alphaLcParenR"/>
              <a:tabLst>
                <a:tab pos="440690" algn="l"/>
              </a:tabLst>
            </a:pP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65">
                <a:latin typeface="Times New Roman"/>
                <a:cs typeface="Times New Roman"/>
              </a:rPr>
              <a:t>türlü </a:t>
            </a:r>
            <a:r>
              <a:rPr dirty="0" sz="1000" spc="-75">
                <a:latin typeface="Times New Roman"/>
                <a:cs typeface="Times New Roman"/>
              </a:rPr>
              <a:t>zorunlu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50">
                <a:latin typeface="Times New Roman"/>
                <a:cs typeface="Times New Roman"/>
              </a:rPr>
              <a:t>seçmeli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öğrencinin </a:t>
            </a:r>
            <a:r>
              <a:rPr dirty="0" sz="1000" spc="-60">
                <a:latin typeface="Times New Roman"/>
                <a:cs typeface="Times New Roman"/>
              </a:rPr>
              <a:t>kendi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75">
                <a:latin typeface="Times New Roman"/>
                <a:cs typeface="Times New Roman"/>
              </a:rPr>
              <a:t>gördüğü </a:t>
            </a:r>
            <a:r>
              <a:rPr dirty="0" sz="1000" spc="-70">
                <a:latin typeface="Times New Roman"/>
                <a:cs typeface="Times New Roman"/>
              </a:rPr>
              <a:t>programda  </a:t>
            </a:r>
            <a:r>
              <a:rPr dirty="0" sz="1000" spc="-50">
                <a:latin typeface="Times New Roman"/>
                <a:cs typeface="Times New Roman"/>
              </a:rPr>
              <a:t>seçmeli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55">
                <a:latin typeface="Times New Roman"/>
                <a:cs typeface="Times New Roman"/>
              </a:rPr>
              <a:t>olarak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değerlendirilir.</a:t>
            </a:r>
            <a:endParaRPr sz="1000">
              <a:latin typeface="Times New Roman"/>
              <a:cs typeface="Times New Roman"/>
            </a:endParaRPr>
          </a:p>
          <a:p>
            <a:pPr algn="just" marL="38100" marR="73660" indent="281940">
              <a:lnSpc>
                <a:spcPts val="1080"/>
              </a:lnSpc>
              <a:buAutoNum type="alphaLcParenR"/>
              <a:tabLst>
                <a:tab pos="467359" algn="l"/>
              </a:tabLst>
            </a:pP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50">
                <a:latin typeface="Times New Roman"/>
                <a:cs typeface="Times New Roman"/>
              </a:rPr>
              <a:t>dersten/derslerden </a:t>
            </a:r>
            <a:r>
              <a:rPr dirty="0" sz="1000" spc="-55">
                <a:latin typeface="Times New Roman"/>
                <a:cs typeface="Times New Roman"/>
              </a:rPr>
              <a:t>başarısız </a:t>
            </a:r>
            <a:r>
              <a:rPr dirty="0" sz="1000" spc="-70">
                <a:latin typeface="Times New Roman"/>
                <a:cs typeface="Times New Roman"/>
              </a:rPr>
              <a:t>olunması </a:t>
            </a:r>
            <a:r>
              <a:rPr dirty="0" sz="1000" spc="-80">
                <a:latin typeface="Times New Roman"/>
                <a:cs typeface="Times New Roman"/>
              </a:rPr>
              <a:t>durumunda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50">
                <a:latin typeface="Times New Roman"/>
                <a:cs typeface="Times New Roman"/>
              </a:rPr>
              <a:t>ders/dersler </a:t>
            </a:r>
            <a:r>
              <a:rPr dirty="0" sz="1000" spc="-40">
                <a:latin typeface="Times New Roman"/>
                <a:cs typeface="Times New Roman"/>
              </a:rPr>
              <a:t>tekrar </a:t>
            </a:r>
            <a:r>
              <a:rPr dirty="0" sz="1000" spc="-75">
                <a:latin typeface="Times New Roman"/>
                <a:cs typeface="Times New Roman"/>
              </a:rPr>
              <a:t>edilir  </a:t>
            </a:r>
            <a:r>
              <a:rPr dirty="0" sz="1000" spc="-60">
                <a:latin typeface="Times New Roman"/>
                <a:cs typeface="Times New Roman"/>
              </a:rPr>
              <a:t>veya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değiştirilir.</a:t>
            </a:r>
            <a:endParaRPr sz="1000">
              <a:latin typeface="Times New Roman"/>
              <a:cs typeface="Times New Roman"/>
            </a:endParaRPr>
          </a:p>
          <a:p>
            <a:pPr algn="just" marL="38100" marR="30480" indent="281940">
              <a:lnSpc>
                <a:spcPts val="1080"/>
              </a:lnSpc>
              <a:spcBef>
                <a:spcPts val="300"/>
              </a:spcBef>
            </a:pPr>
            <a:r>
              <a:rPr dirty="0" sz="1000" spc="-35">
                <a:latin typeface="Times New Roman"/>
                <a:cs typeface="Times New Roman"/>
              </a:rPr>
              <a:t>c </a:t>
            </a:r>
            <a:r>
              <a:rPr dirty="0" sz="1000" spc="-30">
                <a:latin typeface="Times New Roman"/>
                <a:cs typeface="Times New Roman"/>
              </a:rPr>
              <a:t>) </a:t>
            </a:r>
            <a:r>
              <a:rPr dirty="0" sz="1000" spc="-35" b="1">
                <a:latin typeface="Times New Roman"/>
                <a:cs typeface="Times New Roman"/>
              </a:rPr>
              <a:t>(Değişik:RG-30/10/2020-31289)</a:t>
            </a:r>
            <a:r>
              <a:rPr dirty="0" baseline="21604" sz="1350" spc="-52" b="1">
                <a:latin typeface="Times New Roman"/>
                <a:cs typeface="Times New Roman"/>
              </a:rPr>
              <a:t>(1)</a:t>
            </a:r>
            <a:r>
              <a:rPr dirty="0" baseline="21604" sz="1350" spc="232" b="1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50">
                <a:latin typeface="Times New Roman"/>
                <a:cs typeface="Times New Roman"/>
              </a:rPr>
              <a:t>ders/dersler </a:t>
            </a:r>
            <a:r>
              <a:rPr dirty="0" sz="1000" spc="-20">
                <a:latin typeface="Times New Roman"/>
                <a:cs typeface="Times New Roman"/>
              </a:rPr>
              <a:t>AKTS </a:t>
            </a:r>
            <a:r>
              <a:rPr dirty="0" sz="1000" spc="-75">
                <a:latin typeface="Times New Roman"/>
                <a:cs typeface="Times New Roman"/>
              </a:rPr>
              <a:t>yükü, </a:t>
            </a:r>
            <a:r>
              <a:rPr dirty="0" sz="1000" spc="-25">
                <a:latin typeface="Times New Roman"/>
                <a:cs typeface="Times New Roman"/>
              </a:rPr>
              <a:t>ANO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80">
                <a:latin typeface="Times New Roman"/>
                <a:cs typeface="Times New Roman"/>
              </a:rPr>
              <a:t>AGNO </a:t>
            </a:r>
            <a:r>
              <a:rPr dirty="0" sz="1000" spc="-60">
                <a:latin typeface="Times New Roman"/>
                <a:cs typeface="Times New Roman"/>
              </a:rPr>
              <a:t>hesabına</a:t>
            </a:r>
            <a:r>
              <a:rPr dirty="0" sz="1000" spc="-11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katılır.</a:t>
            </a:r>
            <a:endParaRPr sz="1000">
              <a:latin typeface="Times New Roman"/>
              <a:cs typeface="Times New Roman"/>
            </a:endParaRPr>
          </a:p>
          <a:p>
            <a:pPr algn="just" marL="38100" marR="69215" indent="281940">
              <a:lnSpc>
                <a:spcPts val="1080"/>
              </a:lnSpc>
            </a:pPr>
            <a:r>
              <a:rPr dirty="0" sz="1000" spc="-30">
                <a:latin typeface="Times New Roman"/>
                <a:cs typeface="Times New Roman"/>
              </a:rPr>
              <a:t>ç) </a:t>
            </a:r>
            <a:r>
              <a:rPr dirty="0" sz="1000" spc="-60">
                <a:latin typeface="Times New Roman"/>
                <a:cs typeface="Times New Roman"/>
              </a:rPr>
              <a:t>Öğrencinin </a:t>
            </a:r>
            <a:r>
              <a:rPr dirty="0" sz="1000" spc="-70">
                <a:latin typeface="Times New Roman"/>
                <a:cs typeface="Times New Roman"/>
              </a:rPr>
              <a:t>öğrenimi boyunca </a:t>
            </a:r>
            <a:r>
              <a:rPr dirty="0" sz="1000" spc="-60">
                <a:latin typeface="Times New Roman"/>
                <a:cs typeface="Times New Roman"/>
              </a:rPr>
              <a:t>alabilecek  </a:t>
            </a:r>
            <a:r>
              <a:rPr dirty="0" sz="1000" spc="-80">
                <a:latin typeface="Times New Roman"/>
                <a:cs typeface="Times New Roman"/>
              </a:rPr>
              <a:t>olduğu </a:t>
            </a:r>
            <a:r>
              <a:rPr dirty="0" sz="1000" spc="-50">
                <a:latin typeface="Times New Roman"/>
                <a:cs typeface="Times New Roman"/>
              </a:rPr>
              <a:t>ders/derslerin </a:t>
            </a:r>
            <a:r>
              <a:rPr dirty="0" sz="1000" spc="-70">
                <a:latin typeface="Times New Roman"/>
                <a:cs typeface="Times New Roman"/>
              </a:rPr>
              <a:t>toplamı öğrencinin  öğrenim </a:t>
            </a:r>
            <a:r>
              <a:rPr dirty="0" sz="1000" spc="-75">
                <a:latin typeface="Times New Roman"/>
                <a:cs typeface="Times New Roman"/>
              </a:rPr>
              <a:t>gördüğü </a:t>
            </a:r>
            <a:r>
              <a:rPr dirty="0" sz="1000" spc="-60">
                <a:latin typeface="Times New Roman"/>
                <a:cs typeface="Times New Roman"/>
              </a:rPr>
              <a:t>program </a:t>
            </a:r>
            <a:r>
              <a:rPr dirty="0" sz="1000" spc="-70">
                <a:latin typeface="Times New Roman"/>
                <a:cs typeface="Times New Roman"/>
              </a:rPr>
              <a:t>için, </a:t>
            </a:r>
            <a:r>
              <a:rPr dirty="0" sz="1000" spc="-60">
                <a:latin typeface="Times New Roman"/>
                <a:cs typeface="Times New Roman"/>
              </a:rPr>
              <a:t>üçüncü </a:t>
            </a:r>
            <a:r>
              <a:rPr dirty="0" sz="1000" spc="-70">
                <a:latin typeface="Times New Roman"/>
                <a:cs typeface="Times New Roman"/>
              </a:rPr>
              <a:t>yarıyıldan </a:t>
            </a:r>
            <a:r>
              <a:rPr dirty="0" sz="1000" spc="-60">
                <a:latin typeface="Times New Roman"/>
                <a:cs typeface="Times New Roman"/>
              </a:rPr>
              <a:t>başlamak </a:t>
            </a:r>
            <a:r>
              <a:rPr dirty="0" sz="1000" spc="-75">
                <a:latin typeface="Times New Roman"/>
                <a:cs typeface="Times New Roman"/>
              </a:rPr>
              <a:t>kaydıyla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80">
                <a:latin typeface="Times New Roman"/>
                <a:cs typeface="Times New Roman"/>
              </a:rPr>
              <a:t>ile  </a:t>
            </a:r>
            <a:r>
              <a:rPr dirty="0" sz="1000" spc="-75">
                <a:latin typeface="Times New Roman"/>
                <a:cs typeface="Times New Roman"/>
              </a:rPr>
              <a:t>sınırlıdır.</a:t>
            </a:r>
            <a:endParaRPr sz="1000">
              <a:latin typeface="Times New Roman"/>
              <a:cs typeface="Times New Roman"/>
            </a:endParaRPr>
          </a:p>
          <a:p>
            <a:pPr algn="just" marL="38100" marR="69215" indent="281940">
              <a:lnSpc>
                <a:spcPts val="1080"/>
              </a:lnSpc>
              <a:spcBef>
                <a:spcPts val="5"/>
              </a:spcBef>
              <a:buAutoNum type="arabicParenBoth" startAt="5"/>
              <a:tabLst>
                <a:tab pos="532130" algn="l"/>
              </a:tabLst>
            </a:pPr>
            <a:r>
              <a:rPr dirty="0" sz="1000" spc="-55">
                <a:latin typeface="Times New Roman"/>
                <a:cs typeface="Times New Roman"/>
              </a:rPr>
              <a:t>İkinci </a:t>
            </a:r>
            <a:r>
              <a:rPr dirty="0" sz="1000" spc="-60">
                <a:latin typeface="Times New Roman"/>
                <a:cs typeface="Times New Roman"/>
              </a:rPr>
              <a:t>fıkrada </a:t>
            </a:r>
            <a:r>
              <a:rPr dirty="0" sz="1000" spc="-70">
                <a:latin typeface="Times New Roman"/>
                <a:cs typeface="Times New Roman"/>
              </a:rPr>
              <a:t>belirtilen </a:t>
            </a:r>
            <a:r>
              <a:rPr dirty="0" sz="1000" spc="-40">
                <a:latin typeface="Times New Roman"/>
                <a:cs typeface="Times New Roman"/>
              </a:rPr>
              <a:t>esaslara </a:t>
            </a:r>
            <a:r>
              <a:rPr dirty="0" sz="1000" spc="-60">
                <a:latin typeface="Times New Roman"/>
                <a:cs typeface="Times New Roman"/>
              </a:rPr>
              <a:t>göre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50">
                <a:latin typeface="Times New Roman"/>
                <a:cs typeface="Times New Roman"/>
              </a:rPr>
              <a:t>yaptıracak </a:t>
            </a:r>
            <a:r>
              <a:rPr dirty="0" sz="1000" spc="-60">
                <a:latin typeface="Times New Roman"/>
                <a:cs typeface="Times New Roman"/>
              </a:rPr>
              <a:t>öğrenciler;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kayıt yaptırmak  </a:t>
            </a:r>
            <a:r>
              <a:rPr dirty="0" sz="1000" spc="-60">
                <a:latin typeface="Times New Roman"/>
                <a:cs typeface="Times New Roman"/>
              </a:rPr>
              <a:t>istedikleri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derslere </a:t>
            </a:r>
            <a:r>
              <a:rPr dirty="0" sz="1000" spc="-75">
                <a:latin typeface="Times New Roman"/>
                <a:cs typeface="Times New Roman"/>
              </a:rPr>
              <a:t>öncelikle </a:t>
            </a:r>
            <a:r>
              <a:rPr dirty="0" sz="1000" spc="-50">
                <a:latin typeface="Times New Roman"/>
                <a:cs typeface="Times New Roman"/>
              </a:rPr>
              <a:t>alt </a:t>
            </a:r>
            <a:r>
              <a:rPr dirty="0" sz="1000" spc="-70">
                <a:latin typeface="Times New Roman"/>
                <a:cs typeface="Times New Roman"/>
              </a:rPr>
              <a:t>yarıyıllardaki </a:t>
            </a:r>
            <a:r>
              <a:rPr dirty="0" sz="1000" spc="-45">
                <a:latin typeface="Times New Roman"/>
                <a:cs typeface="Times New Roman"/>
              </a:rPr>
              <a:t>dersleri </a:t>
            </a:r>
            <a:r>
              <a:rPr dirty="0" sz="1000" spc="-35">
                <a:latin typeface="Times New Roman"/>
                <a:cs typeface="Times New Roman"/>
              </a:rPr>
              <a:t>seçerek, </a:t>
            </a:r>
            <a:r>
              <a:rPr dirty="0" sz="1000" spc="-65">
                <a:latin typeface="Times New Roman"/>
                <a:cs typeface="Times New Roman"/>
              </a:rPr>
              <a:t>27 </a:t>
            </a:r>
            <a:r>
              <a:rPr dirty="0" sz="1000" spc="-45">
                <a:latin typeface="Times New Roman"/>
                <a:cs typeface="Times New Roman"/>
              </a:rPr>
              <a:t>nci </a:t>
            </a:r>
            <a:r>
              <a:rPr dirty="0" sz="1000" spc="-65">
                <a:latin typeface="Times New Roman"/>
                <a:cs typeface="Times New Roman"/>
              </a:rPr>
              <a:t>maddedeki </a:t>
            </a:r>
            <a:r>
              <a:rPr dirty="0" sz="1000" spc="-40">
                <a:latin typeface="Times New Roman"/>
                <a:cs typeface="Times New Roman"/>
              </a:rPr>
              <a:t>esaslar  </a:t>
            </a:r>
            <a:r>
              <a:rPr dirty="0" sz="1000" spc="-50">
                <a:latin typeface="Times New Roman"/>
                <a:cs typeface="Times New Roman"/>
              </a:rPr>
              <a:t>çerçevesinde </a:t>
            </a:r>
            <a:r>
              <a:rPr dirty="0" sz="1000" spc="-65">
                <a:latin typeface="Times New Roman"/>
                <a:cs typeface="Times New Roman"/>
              </a:rPr>
              <a:t>kayıt yaptırmak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zorundadır.</a:t>
            </a:r>
            <a:endParaRPr sz="1000">
              <a:latin typeface="Times New Roman"/>
              <a:cs typeface="Times New Roman"/>
            </a:endParaRPr>
          </a:p>
          <a:p>
            <a:pPr algn="just" marL="38100" marR="68580" indent="281940">
              <a:lnSpc>
                <a:spcPts val="1080"/>
              </a:lnSpc>
              <a:buAutoNum type="arabicParenBoth" startAt="5"/>
              <a:tabLst>
                <a:tab pos="490220" algn="l"/>
              </a:tabLst>
            </a:pPr>
            <a:r>
              <a:rPr dirty="0" sz="1000" spc="-50">
                <a:latin typeface="Times New Roman"/>
                <a:cs typeface="Times New Roman"/>
              </a:rPr>
              <a:t>Öğrenci, </a:t>
            </a: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75">
                <a:latin typeface="Times New Roman"/>
                <a:cs typeface="Times New Roman"/>
              </a:rPr>
              <a:t>içinde usulüne </a:t>
            </a:r>
            <a:r>
              <a:rPr dirty="0" sz="1000" spc="-80">
                <a:latin typeface="Times New Roman"/>
                <a:cs typeface="Times New Roman"/>
              </a:rPr>
              <a:t>uygun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70">
                <a:latin typeface="Times New Roman"/>
                <a:cs typeface="Times New Roman"/>
              </a:rPr>
              <a:t>yaptırmadığı </a:t>
            </a:r>
            <a:r>
              <a:rPr dirty="0" sz="1000" spc="-50">
                <a:latin typeface="Times New Roman"/>
                <a:cs typeface="Times New Roman"/>
              </a:rPr>
              <a:t>derslere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55">
                <a:latin typeface="Times New Roman"/>
                <a:cs typeface="Times New Roman"/>
              </a:rPr>
              <a:t>edemez 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70">
                <a:latin typeface="Times New Roman"/>
                <a:cs typeface="Times New Roman"/>
              </a:rPr>
              <a:t>sınavına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giremez.</a:t>
            </a:r>
            <a:endParaRPr sz="1000">
              <a:latin typeface="Times New Roman"/>
              <a:cs typeface="Times New Roman"/>
            </a:endParaRPr>
          </a:p>
          <a:p>
            <a:pPr algn="just" marL="38100" marR="61594" indent="281940">
              <a:lnSpc>
                <a:spcPts val="1080"/>
              </a:lnSpc>
              <a:buAutoNum type="arabicParenBoth" startAt="5"/>
              <a:tabLst>
                <a:tab pos="535940" algn="l"/>
              </a:tabLst>
            </a:pPr>
            <a:r>
              <a:rPr dirty="0" sz="1000" spc="-50">
                <a:latin typeface="Times New Roman"/>
                <a:cs typeface="Times New Roman"/>
              </a:rPr>
              <a:t>Öğrenci, </a:t>
            </a:r>
            <a:r>
              <a:rPr dirty="0" sz="1000" spc="-60">
                <a:latin typeface="Times New Roman"/>
                <a:cs typeface="Times New Roman"/>
              </a:rPr>
              <a:t>başarmış </a:t>
            </a:r>
            <a:r>
              <a:rPr dirty="0" sz="1000" spc="-80">
                <a:latin typeface="Times New Roman"/>
                <a:cs typeface="Times New Roman"/>
              </a:rPr>
              <a:t>olduğu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0">
                <a:latin typeface="Times New Roman"/>
                <a:cs typeface="Times New Roman"/>
              </a:rPr>
              <a:t>dersi </a:t>
            </a:r>
            <a:r>
              <a:rPr dirty="0" sz="1000" spc="-65">
                <a:latin typeface="Times New Roman"/>
                <a:cs typeface="Times New Roman"/>
              </a:rPr>
              <a:t>not yükseltmek amacıyla </a:t>
            </a:r>
            <a:r>
              <a:rPr dirty="0" sz="1000" spc="-40">
                <a:latin typeface="Times New Roman"/>
                <a:cs typeface="Times New Roman"/>
              </a:rPr>
              <a:t>tekrar </a:t>
            </a:r>
            <a:r>
              <a:rPr dirty="0" sz="1000" spc="-60">
                <a:latin typeface="Times New Roman"/>
                <a:cs typeface="Times New Roman"/>
              </a:rPr>
              <a:t>alamaz.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Bütün  derslerini </a:t>
            </a:r>
            <a:r>
              <a:rPr dirty="0" sz="1000" spc="-60">
                <a:latin typeface="Times New Roman"/>
                <a:cs typeface="Times New Roman"/>
              </a:rPr>
              <a:t>başarıyla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tamamladığı halde </a:t>
            </a:r>
            <a:r>
              <a:rPr dirty="0" sz="1000" spc="-45">
                <a:latin typeface="Times New Roman"/>
                <a:cs typeface="Times New Roman"/>
              </a:rPr>
              <a:t>GNO’su </a:t>
            </a:r>
            <a:r>
              <a:rPr dirty="0" sz="1000" spc="-75">
                <a:latin typeface="Times New Roman"/>
                <a:cs typeface="Times New Roman"/>
              </a:rPr>
              <a:t>2,00’nin </a:t>
            </a:r>
            <a:r>
              <a:rPr dirty="0" sz="1000" spc="-70">
                <a:latin typeface="Times New Roman"/>
                <a:cs typeface="Times New Roman"/>
              </a:rPr>
              <a:t>altında </a:t>
            </a:r>
            <a:r>
              <a:rPr dirty="0" sz="1000" spc="-80">
                <a:latin typeface="Times New Roman"/>
                <a:cs typeface="Times New Roman"/>
              </a:rPr>
              <a:t>olduğu </a:t>
            </a:r>
            <a:r>
              <a:rPr dirty="0" sz="1000" spc="-65">
                <a:latin typeface="Times New Roman"/>
                <a:cs typeface="Times New Roman"/>
              </a:rPr>
              <a:t>içinmezun olamayan 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70">
                <a:latin typeface="Times New Roman"/>
                <a:cs typeface="Times New Roman"/>
              </a:rPr>
              <a:t>ikinci </a:t>
            </a:r>
            <a:r>
              <a:rPr dirty="0" sz="1000" spc="-60">
                <a:latin typeface="Times New Roman"/>
                <a:cs typeface="Times New Roman"/>
              </a:rPr>
              <a:t>fıkrada </a:t>
            </a:r>
            <a:r>
              <a:rPr dirty="0" sz="1000" spc="-70">
                <a:latin typeface="Times New Roman"/>
                <a:cs typeface="Times New Roman"/>
              </a:rPr>
              <a:t>belirtilen </a:t>
            </a:r>
            <a:r>
              <a:rPr dirty="0" sz="1000" spc="-55">
                <a:latin typeface="Times New Roman"/>
                <a:cs typeface="Times New Roman"/>
              </a:rPr>
              <a:t>kredi </a:t>
            </a:r>
            <a:r>
              <a:rPr dirty="0" sz="1000" spc="-60">
                <a:latin typeface="Times New Roman"/>
                <a:cs typeface="Times New Roman"/>
              </a:rPr>
              <a:t>sınırları </a:t>
            </a:r>
            <a:r>
              <a:rPr dirty="0" sz="1000" spc="-65">
                <a:latin typeface="Times New Roman"/>
                <a:cs typeface="Times New Roman"/>
              </a:rPr>
              <a:t>içerisinde </a:t>
            </a:r>
            <a:r>
              <a:rPr dirty="0" sz="1000" spc="-60">
                <a:latin typeface="Times New Roman"/>
                <a:cs typeface="Times New Roman"/>
              </a:rPr>
              <a:t>başarmış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oldukları </a:t>
            </a:r>
            <a:r>
              <a:rPr dirty="0" sz="1000" spc="-45">
                <a:latin typeface="Times New Roman"/>
                <a:cs typeface="Times New Roman"/>
              </a:rPr>
              <a:t>dersleri </a:t>
            </a:r>
            <a:r>
              <a:rPr dirty="0" sz="1000" spc="-65">
                <a:latin typeface="Times New Roman"/>
                <a:cs typeface="Times New Roman"/>
              </a:rPr>
              <a:t>not  yükseltmek amacıyla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alabilirler.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065"/>
              </a:lnSpc>
            </a:pPr>
            <a:r>
              <a:rPr dirty="0" sz="1000" spc="-30" b="1">
                <a:latin typeface="Times New Roman"/>
                <a:cs typeface="Times New Roman"/>
              </a:rPr>
              <a:t>Derslere</a:t>
            </a:r>
            <a:r>
              <a:rPr dirty="0" sz="1000" spc="55" b="1">
                <a:latin typeface="Times New Roman"/>
                <a:cs typeface="Times New Roman"/>
              </a:rPr>
              <a:t> </a:t>
            </a:r>
            <a:r>
              <a:rPr dirty="0" sz="1000" spc="-45" b="1">
                <a:latin typeface="Times New Roman"/>
                <a:cs typeface="Times New Roman"/>
              </a:rPr>
              <a:t>devam</a:t>
            </a:r>
            <a:endParaRPr sz="1000">
              <a:latin typeface="Times New Roman"/>
              <a:cs typeface="Times New Roman"/>
            </a:endParaRPr>
          </a:p>
          <a:p>
            <a:pPr algn="just" marL="38100" marR="61594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18 </a:t>
            </a:r>
            <a:r>
              <a:rPr dirty="0" sz="1000" spc="-60" b="1">
                <a:latin typeface="Times New Roman"/>
                <a:cs typeface="Times New Roman"/>
              </a:rPr>
              <a:t>–</a:t>
            </a:r>
            <a:r>
              <a:rPr dirty="0" sz="1000" spc="-60">
                <a:latin typeface="Times New Roman"/>
                <a:cs typeface="Times New Roman"/>
              </a:rPr>
              <a:t>( </a:t>
            </a:r>
            <a:r>
              <a:rPr dirty="0" sz="1000">
                <a:latin typeface="Times New Roman"/>
                <a:cs typeface="Times New Roman"/>
              </a:rPr>
              <a:t>1) </a:t>
            </a:r>
            <a:r>
              <a:rPr dirty="0" sz="1000" spc="-40">
                <a:latin typeface="Times New Roman"/>
                <a:cs typeface="Times New Roman"/>
              </a:rPr>
              <a:t>Derslere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uygulamalara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80">
                <a:latin typeface="Times New Roman"/>
                <a:cs typeface="Times New Roman"/>
              </a:rPr>
              <a:t>zorunludur. </a:t>
            </a:r>
            <a:r>
              <a:rPr dirty="0" sz="1000" spc="-75">
                <a:latin typeface="Times New Roman"/>
                <a:cs typeface="Times New Roman"/>
              </a:rPr>
              <a:t>Teorik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70">
                <a:latin typeface="Times New Roman"/>
                <a:cs typeface="Times New Roman"/>
              </a:rPr>
              <a:t>%  </a:t>
            </a:r>
            <a:r>
              <a:rPr dirty="0" sz="1000" spc="-60">
                <a:latin typeface="Times New Roman"/>
                <a:cs typeface="Times New Roman"/>
              </a:rPr>
              <a:t>30’undan, </a:t>
            </a:r>
            <a:r>
              <a:rPr dirty="0" sz="1000" spc="-75">
                <a:latin typeface="Times New Roman"/>
                <a:cs typeface="Times New Roman"/>
              </a:rPr>
              <a:t>uygulamaların </a:t>
            </a:r>
            <a:r>
              <a:rPr dirty="0" sz="1000" spc="-70">
                <a:latin typeface="Times New Roman"/>
                <a:cs typeface="Times New Roman"/>
              </a:rPr>
              <a:t>%20’sinden </a:t>
            </a:r>
            <a:r>
              <a:rPr dirty="0" sz="1000" spc="-60">
                <a:latin typeface="Times New Roman"/>
                <a:cs typeface="Times New Roman"/>
              </a:rPr>
              <a:t>fazlasına </a:t>
            </a:r>
            <a:r>
              <a:rPr dirty="0" sz="1000" spc="-65">
                <a:latin typeface="Times New Roman"/>
                <a:cs typeface="Times New Roman"/>
              </a:rPr>
              <a:t>katılmayan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40">
                <a:latin typeface="Times New Roman"/>
                <a:cs typeface="Times New Roman"/>
              </a:rPr>
              <a:t>o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0">
                <a:latin typeface="Times New Roman"/>
                <a:cs typeface="Times New Roman"/>
              </a:rPr>
              <a:t>sonu </a:t>
            </a:r>
            <a:r>
              <a:rPr dirty="0" sz="1000" spc="-70">
                <a:latin typeface="Times New Roman"/>
                <a:cs typeface="Times New Roman"/>
              </a:rPr>
              <a:t>sınavına  </a:t>
            </a:r>
            <a:r>
              <a:rPr dirty="0" sz="1000" spc="-65">
                <a:latin typeface="Times New Roman"/>
                <a:cs typeface="Times New Roman"/>
              </a:rPr>
              <a:t>giremez. </a:t>
            </a:r>
            <a:r>
              <a:rPr dirty="0" sz="1000" spc="-45">
                <a:latin typeface="Times New Roman"/>
                <a:cs typeface="Times New Roman"/>
              </a:rPr>
              <a:t>Ancak, </a:t>
            </a:r>
            <a:r>
              <a:rPr dirty="0" sz="1000" spc="-60">
                <a:latin typeface="Times New Roman"/>
                <a:cs typeface="Times New Roman"/>
              </a:rPr>
              <a:t>Üniversite Yönetim Kurulunca, </a:t>
            </a:r>
            <a:r>
              <a:rPr dirty="0" sz="1000" spc="-55">
                <a:latin typeface="Times New Roman"/>
                <a:cs typeface="Times New Roman"/>
              </a:rPr>
              <a:t>Üniversiteyi </a:t>
            </a:r>
            <a:r>
              <a:rPr dirty="0" sz="1000" spc="-60">
                <a:latin typeface="Times New Roman"/>
                <a:cs typeface="Times New Roman"/>
              </a:rPr>
              <a:t>veya Türkiye’yi </a:t>
            </a:r>
            <a:r>
              <a:rPr dirty="0" sz="1000" spc="-65">
                <a:latin typeface="Times New Roman"/>
                <a:cs typeface="Times New Roman"/>
              </a:rPr>
              <a:t>temsilen  </a:t>
            </a:r>
            <a:r>
              <a:rPr dirty="0" sz="1000" spc="-70">
                <a:latin typeface="Times New Roman"/>
                <a:cs typeface="Times New Roman"/>
              </a:rPr>
              <a:t>görevlendirilen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50">
                <a:latin typeface="Times New Roman"/>
                <a:cs typeface="Times New Roman"/>
              </a:rPr>
              <a:t>süreler </a:t>
            </a:r>
            <a:r>
              <a:rPr dirty="0" sz="1000" spc="-65">
                <a:latin typeface="Times New Roman"/>
                <a:cs typeface="Times New Roman"/>
              </a:rPr>
              <a:t>içerisinde </a:t>
            </a:r>
            <a:r>
              <a:rPr dirty="0" sz="1000" spc="-85">
                <a:latin typeface="Times New Roman"/>
                <a:cs typeface="Times New Roman"/>
              </a:rPr>
              <a:t>izinli</a:t>
            </a:r>
            <a:r>
              <a:rPr dirty="0" sz="1000" spc="-11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sayılırlar.</a:t>
            </a:r>
            <a:endParaRPr sz="1000">
              <a:latin typeface="Times New Roman"/>
              <a:cs typeface="Times New Roman"/>
            </a:endParaRPr>
          </a:p>
          <a:p>
            <a:pPr algn="just" marL="38100" marR="61594" indent="281940">
              <a:lnSpc>
                <a:spcPts val="1080"/>
              </a:lnSpc>
            </a:pPr>
            <a:r>
              <a:rPr dirty="0" sz="1000" spc="-50">
                <a:latin typeface="Times New Roman"/>
                <a:cs typeface="Times New Roman"/>
              </a:rPr>
              <a:t>(2) </a:t>
            </a:r>
            <a:r>
              <a:rPr dirty="0" sz="1000" spc="-60">
                <a:latin typeface="Times New Roman"/>
                <a:cs typeface="Times New Roman"/>
              </a:rPr>
              <a:t>Tekrarlanan </a:t>
            </a:r>
            <a:r>
              <a:rPr dirty="0" sz="1000" spc="-55">
                <a:latin typeface="Times New Roman"/>
                <a:cs typeface="Times New Roman"/>
              </a:rPr>
              <a:t>derslerde önceki </a:t>
            </a:r>
            <a:r>
              <a:rPr dirty="0" sz="1000" spc="-75">
                <a:latin typeface="Times New Roman"/>
                <a:cs typeface="Times New Roman"/>
              </a:rPr>
              <a:t>dönemde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75">
                <a:latin typeface="Times New Roman"/>
                <a:cs typeface="Times New Roman"/>
              </a:rPr>
              <a:t>koşulu </a:t>
            </a:r>
            <a:r>
              <a:rPr dirty="0" sz="1000" spc="-65">
                <a:latin typeface="Times New Roman"/>
                <a:cs typeface="Times New Roman"/>
              </a:rPr>
              <a:t>yerine getirilmişse,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75">
                <a:latin typeface="Times New Roman"/>
                <a:cs typeface="Times New Roman"/>
              </a:rPr>
              <a:t>koşulu  </a:t>
            </a:r>
            <a:r>
              <a:rPr dirty="0" sz="1000" spc="-55">
                <a:latin typeface="Times New Roman"/>
                <a:cs typeface="Times New Roman"/>
              </a:rPr>
              <a:t>aranmaz.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60">
                <a:latin typeface="Times New Roman"/>
                <a:cs typeface="Times New Roman"/>
              </a:rPr>
              <a:t>daha </a:t>
            </a:r>
            <a:r>
              <a:rPr dirty="0" sz="1000" spc="-55">
                <a:latin typeface="Times New Roman"/>
                <a:cs typeface="Times New Roman"/>
              </a:rPr>
              <a:t>önceki </a:t>
            </a:r>
            <a:r>
              <a:rPr dirty="0" sz="1000" spc="-70">
                <a:latin typeface="Times New Roman"/>
                <a:cs typeface="Times New Roman"/>
              </a:rPr>
              <a:t>dönemlerde </a:t>
            </a:r>
            <a:r>
              <a:rPr dirty="0" sz="1000" spc="-65">
                <a:latin typeface="Times New Roman"/>
                <a:cs typeface="Times New Roman"/>
              </a:rPr>
              <a:t>alınan notlar </a:t>
            </a:r>
            <a:r>
              <a:rPr dirty="0" sz="1000" spc="-60">
                <a:latin typeface="Times New Roman"/>
                <a:cs typeface="Times New Roman"/>
              </a:rPr>
              <a:t>geçersizdir. </a:t>
            </a:r>
            <a:r>
              <a:rPr dirty="0" sz="1000" spc="-70">
                <a:latin typeface="Times New Roman"/>
                <a:cs typeface="Times New Roman"/>
              </a:rPr>
              <a:t>Uygulamalı </a:t>
            </a:r>
            <a:r>
              <a:rPr dirty="0" sz="1000" spc="-55">
                <a:latin typeface="Times New Roman"/>
                <a:cs typeface="Times New Roman"/>
              </a:rPr>
              <a:t>derslerin  </a:t>
            </a:r>
            <a:r>
              <a:rPr dirty="0" sz="1000" spc="-60">
                <a:latin typeface="Times New Roman"/>
                <a:cs typeface="Times New Roman"/>
              </a:rPr>
              <a:t>tekrarında devam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zorunludur.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065"/>
              </a:lnSpc>
            </a:pPr>
            <a:r>
              <a:rPr dirty="0" sz="1000" spc="-40" b="1">
                <a:latin typeface="Times New Roman"/>
                <a:cs typeface="Times New Roman"/>
              </a:rPr>
              <a:t>Ders</a:t>
            </a:r>
            <a:r>
              <a:rPr dirty="0" sz="1000" spc="45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muafiyetleri</a:t>
            </a:r>
            <a:endParaRPr sz="1000">
              <a:latin typeface="Times New Roman"/>
              <a:cs typeface="Times New Roman"/>
            </a:endParaRPr>
          </a:p>
          <a:p>
            <a:pPr algn="just" marL="38100" marR="46355" indent="283845">
              <a:lnSpc>
                <a:spcPts val="1080"/>
              </a:lnSpc>
              <a:spcBef>
                <a:spcPts val="80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19 </a:t>
            </a:r>
            <a:r>
              <a:rPr dirty="0" sz="1000" spc="-15" b="1">
                <a:latin typeface="Times New Roman"/>
                <a:cs typeface="Times New Roman"/>
              </a:rPr>
              <a:t>–</a:t>
            </a:r>
            <a:r>
              <a:rPr dirty="0" sz="1000" spc="-1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Muafiyet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sınavları, </a:t>
            </a:r>
            <a:r>
              <a:rPr dirty="0" sz="1000" spc="-45">
                <a:latin typeface="Times New Roman"/>
                <a:cs typeface="Times New Roman"/>
              </a:rPr>
              <a:t>Senato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belirlenen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için açılır.  </a:t>
            </a:r>
            <a:r>
              <a:rPr dirty="0" sz="1000" spc="-55">
                <a:latin typeface="Times New Roman"/>
                <a:cs typeface="Times New Roman"/>
              </a:rPr>
              <a:t>Öğrenciler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55">
                <a:latin typeface="Times New Roman"/>
                <a:cs typeface="Times New Roman"/>
              </a:rPr>
              <a:t>sınavlara, </a:t>
            </a:r>
            <a:r>
              <a:rPr dirty="0" sz="1000" spc="-45">
                <a:latin typeface="Times New Roman"/>
                <a:cs typeface="Times New Roman"/>
              </a:rPr>
              <a:t>dersleri </a:t>
            </a:r>
            <a:r>
              <a:rPr dirty="0" sz="1000" spc="-85">
                <a:latin typeface="Times New Roman"/>
                <a:cs typeface="Times New Roman"/>
              </a:rPr>
              <a:t>ilk </a:t>
            </a:r>
            <a:r>
              <a:rPr dirty="0" sz="1000" spc="-50">
                <a:latin typeface="Times New Roman"/>
                <a:cs typeface="Times New Roman"/>
              </a:rPr>
              <a:t>kez alacakları </a:t>
            </a:r>
            <a:r>
              <a:rPr dirty="0" sz="1000" spc="-65">
                <a:latin typeface="Times New Roman"/>
                <a:cs typeface="Times New Roman"/>
              </a:rPr>
              <a:t>yarıyıl başında </a:t>
            </a:r>
            <a:r>
              <a:rPr dirty="0" sz="1000" spc="-80">
                <a:latin typeface="Times New Roman"/>
                <a:cs typeface="Times New Roman"/>
              </a:rPr>
              <a:t>girebilir. </a:t>
            </a:r>
            <a:r>
              <a:rPr dirty="0" sz="1000" spc="-55">
                <a:latin typeface="Times New Roman"/>
                <a:cs typeface="Times New Roman"/>
              </a:rPr>
              <a:t>Öğrenciler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50">
                <a:latin typeface="Times New Roman"/>
                <a:cs typeface="Times New Roman"/>
              </a:rPr>
              <a:t>haktan  her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50">
                <a:latin typeface="Times New Roman"/>
                <a:cs typeface="Times New Roman"/>
              </a:rPr>
              <a:t>kez </a:t>
            </a:r>
            <a:r>
              <a:rPr dirty="0" sz="1000" spc="-60">
                <a:latin typeface="Times New Roman"/>
                <a:cs typeface="Times New Roman"/>
              </a:rPr>
              <a:t>yararlanırlar. Muafiyet </a:t>
            </a:r>
            <a:r>
              <a:rPr dirty="0" sz="1000" spc="-70">
                <a:latin typeface="Times New Roman"/>
                <a:cs typeface="Times New Roman"/>
              </a:rPr>
              <a:t>sınavlarında </a:t>
            </a:r>
            <a:r>
              <a:rPr dirty="0" sz="1000" spc="-55">
                <a:latin typeface="Times New Roman"/>
                <a:cs typeface="Times New Roman"/>
              </a:rPr>
              <a:t>başarılı </a:t>
            </a:r>
            <a:r>
              <a:rPr dirty="0" sz="1000" spc="-70">
                <a:latin typeface="Times New Roman"/>
                <a:cs typeface="Times New Roman"/>
              </a:rPr>
              <a:t>sayılmak için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35">
                <a:latin typeface="Times New Roman"/>
                <a:cs typeface="Times New Roman"/>
              </a:rPr>
              <a:t>CC </a:t>
            </a:r>
            <a:r>
              <a:rPr dirty="0" sz="1000" spc="-65">
                <a:latin typeface="Times New Roman"/>
                <a:cs typeface="Times New Roman"/>
              </a:rPr>
              <a:t>notu  almak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gerekir.</a:t>
            </a:r>
            <a:endParaRPr sz="1000">
              <a:latin typeface="Times New Roman"/>
              <a:cs typeface="Times New Roman"/>
            </a:endParaRPr>
          </a:p>
          <a:p>
            <a:pPr algn="just" marL="38100" marR="69215" indent="281940">
              <a:lnSpc>
                <a:spcPts val="1080"/>
              </a:lnSpc>
              <a:spcBef>
                <a:spcPts val="300"/>
              </a:spcBef>
              <a:buFont typeface="Times New Roman"/>
              <a:buAutoNum type="arabicParenBoth" startAt="2"/>
              <a:tabLst>
                <a:tab pos="480695" algn="l"/>
              </a:tabLst>
            </a:pPr>
            <a:r>
              <a:rPr dirty="0" sz="1000" spc="-35" b="1">
                <a:latin typeface="Times New Roman"/>
                <a:cs typeface="Times New Roman"/>
              </a:rPr>
              <a:t>(Değişik:RG-30/10/2020-31289)</a:t>
            </a:r>
            <a:r>
              <a:rPr dirty="0" baseline="21604" sz="1350" spc="-52" b="1">
                <a:latin typeface="Times New Roman"/>
                <a:cs typeface="Times New Roman"/>
              </a:rPr>
              <a:t>(1) </a:t>
            </a:r>
            <a:r>
              <a:rPr dirty="0" sz="1000" spc="-65">
                <a:latin typeface="Times New Roman"/>
                <a:cs typeface="Times New Roman"/>
              </a:rPr>
              <a:t>Fakülteye/yüksekokula/meslek </a:t>
            </a:r>
            <a:r>
              <a:rPr dirty="0" sz="1000" spc="-75">
                <a:latin typeface="Times New Roman"/>
                <a:cs typeface="Times New Roman"/>
              </a:rPr>
              <a:t>yüksekokuluna </a:t>
            </a:r>
            <a:r>
              <a:rPr dirty="0" sz="1000" spc="-85">
                <a:latin typeface="Times New Roman"/>
                <a:cs typeface="Times New Roman"/>
              </a:rPr>
              <a:t>ilk  </a:t>
            </a:r>
            <a:r>
              <a:rPr dirty="0" sz="1000" spc="-50">
                <a:latin typeface="Times New Roman"/>
                <a:cs typeface="Times New Roman"/>
              </a:rPr>
              <a:t>kez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55">
                <a:latin typeface="Times New Roman"/>
                <a:cs typeface="Times New Roman"/>
              </a:rPr>
              <a:t>yaptıran </a:t>
            </a:r>
            <a:r>
              <a:rPr dirty="0" sz="1000" spc="-65">
                <a:latin typeface="Times New Roman"/>
                <a:cs typeface="Times New Roman"/>
              </a:rPr>
              <a:t>öğrenciler, </a:t>
            </a:r>
            <a:r>
              <a:rPr dirty="0" sz="1000" spc="-60">
                <a:latin typeface="Times New Roman"/>
                <a:cs typeface="Times New Roman"/>
              </a:rPr>
              <a:t>daha önce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75">
                <a:latin typeface="Times New Roman"/>
                <a:cs typeface="Times New Roman"/>
              </a:rPr>
              <a:t>gördüğü </a:t>
            </a:r>
            <a:r>
              <a:rPr dirty="0" sz="1000" spc="-65">
                <a:latin typeface="Times New Roman"/>
                <a:cs typeface="Times New Roman"/>
              </a:rPr>
              <a:t>yükseköğretim </a:t>
            </a:r>
            <a:r>
              <a:rPr dirty="0" sz="1000" spc="-75">
                <a:latin typeface="Times New Roman"/>
                <a:cs typeface="Times New Roman"/>
              </a:rPr>
              <a:t>kurumlarında </a:t>
            </a:r>
            <a:r>
              <a:rPr dirty="0" sz="1000" spc="-70">
                <a:latin typeface="Times New Roman"/>
                <a:cs typeface="Times New Roman"/>
              </a:rPr>
              <a:t>aldığı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55">
                <a:latin typeface="Times New Roman"/>
                <a:cs typeface="Times New Roman"/>
              </a:rPr>
              <a:t>başarılı </a:t>
            </a:r>
            <a:r>
              <a:rPr dirty="0" sz="1000" spc="-80">
                <a:latin typeface="Times New Roman"/>
                <a:cs typeface="Times New Roman"/>
              </a:rPr>
              <a:t>olduğu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65">
                <a:latin typeface="Times New Roman"/>
                <a:cs typeface="Times New Roman"/>
              </a:rPr>
              <a:t>muaf </a:t>
            </a:r>
            <a:r>
              <a:rPr dirty="0" sz="1000" spc="-90">
                <a:latin typeface="Times New Roman"/>
                <a:cs typeface="Times New Roman"/>
              </a:rPr>
              <a:t>olma </a:t>
            </a:r>
            <a:r>
              <a:rPr dirty="0" sz="1000" spc="-65">
                <a:latin typeface="Times New Roman"/>
                <a:cs typeface="Times New Roman"/>
              </a:rPr>
              <a:t>talebini on </a:t>
            </a:r>
            <a:r>
              <a:rPr dirty="0" sz="1000" spc="-70">
                <a:latin typeface="Times New Roman"/>
                <a:cs typeface="Times New Roman"/>
              </a:rPr>
              <a:t>iş </a:t>
            </a:r>
            <a:r>
              <a:rPr dirty="0" sz="1000" spc="-75">
                <a:latin typeface="Times New Roman"/>
                <a:cs typeface="Times New Roman"/>
              </a:rPr>
              <a:t>günü içinde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80">
                <a:latin typeface="Times New Roman"/>
                <a:cs typeface="Times New Roman"/>
              </a:rPr>
              <a:t>birime </a:t>
            </a:r>
            <a:r>
              <a:rPr dirty="0" sz="1000" spc="-60">
                <a:latin typeface="Times New Roman"/>
                <a:cs typeface="Times New Roman"/>
              </a:rPr>
              <a:t>yapar. </a:t>
            </a:r>
            <a:r>
              <a:rPr dirty="0" sz="1000" spc="-55">
                <a:latin typeface="Times New Roman"/>
                <a:cs typeface="Times New Roman"/>
              </a:rPr>
              <a:t>Başvurular  </a:t>
            </a:r>
            <a:r>
              <a:rPr dirty="0" sz="1000" spc="-45">
                <a:latin typeface="Times New Roman"/>
                <a:cs typeface="Times New Roman"/>
              </a:rPr>
              <a:t>Senato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belirlenen </a:t>
            </a:r>
            <a:r>
              <a:rPr dirty="0" sz="1000" spc="-40">
                <a:latin typeface="Times New Roman"/>
                <a:cs typeface="Times New Roman"/>
              </a:rPr>
              <a:t>esaslar </a:t>
            </a:r>
            <a:r>
              <a:rPr dirty="0" sz="1000" spc="-50">
                <a:latin typeface="Times New Roman"/>
                <a:cs typeface="Times New Roman"/>
              </a:rPr>
              <a:t>çerçevesinde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kurullarca </a:t>
            </a:r>
            <a:r>
              <a:rPr dirty="0" sz="1000" spc="-70">
                <a:latin typeface="Times New Roman"/>
                <a:cs typeface="Times New Roman"/>
              </a:rPr>
              <a:t>değerlendirilir. </a:t>
            </a:r>
            <a:r>
              <a:rPr dirty="0" sz="1000" spc="-60">
                <a:latin typeface="Times New Roman"/>
                <a:cs typeface="Times New Roman"/>
              </a:rPr>
              <a:t>Öğrencinin </a:t>
            </a:r>
            <a:r>
              <a:rPr dirty="0" sz="1000" spc="-65">
                <a:latin typeface="Times New Roman"/>
                <a:cs typeface="Times New Roman"/>
              </a:rPr>
              <a:t>muaf  </a:t>
            </a:r>
            <a:r>
              <a:rPr dirty="0" sz="1000" spc="-75">
                <a:latin typeface="Times New Roman"/>
                <a:cs typeface="Times New Roman"/>
              </a:rPr>
              <a:t>sayıldığı </a:t>
            </a:r>
            <a:r>
              <a:rPr dirty="0" sz="1000" spc="-50">
                <a:latin typeface="Times New Roman"/>
                <a:cs typeface="Times New Roman"/>
              </a:rPr>
              <a:t>derslerden </a:t>
            </a:r>
            <a:r>
              <a:rPr dirty="0" sz="1000" spc="-70">
                <a:latin typeface="Times New Roman"/>
                <a:cs typeface="Times New Roman"/>
              </a:rPr>
              <a:t>aldığı </a:t>
            </a:r>
            <a:r>
              <a:rPr dirty="0" sz="1000" spc="-65">
                <a:latin typeface="Times New Roman"/>
                <a:cs typeface="Times New Roman"/>
              </a:rPr>
              <a:t>notlar, 24 </a:t>
            </a:r>
            <a:r>
              <a:rPr dirty="0" sz="1000" spc="-60">
                <a:latin typeface="Times New Roman"/>
                <a:cs typeface="Times New Roman"/>
              </a:rPr>
              <a:t>üncü </a:t>
            </a:r>
            <a:r>
              <a:rPr dirty="0" sz="1000" spc="-70">
                <a:latin typeface="Times New Roman"/>
                <a:cs typeface="Times New Roman"/>
              </a:rPr>
              <a:t>maddede belirtilen </a:t>
            </a:r>
            <a:r>
              <a:rPr dirty="0" sz="1000" spc="-60">
                <a:latin typeface="Times New Roman"/>
                <a:cs typeface="Times New Roman"/>
              </a:rPr>
              <a:t>notlara dönüştürülerek </a:t>
            </a:r>
            <a:r>
              <a:rPr dirty="0" sz="1000" spc="-65">
                <a:latin typeface="Times New Roman"/>
                <a:cs typeface="Times New Roman"/>
              </a:rPr>
              <a:t>transkriptinde  gösterilir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akademik </a:t>
            </a:r>
            <a:r>
              <a:rPr dirty="0" sz="1000" spc="-55">
                <a:latin typeface="Times New Roman"/>
                <a:cs typeface="Times New Roman"/>
              </a:rPr>
              <a:t>ortalamalara </a:t>
            </a:r>
            <a:r>
              <a:rPr dirty="0" sz="1000" spc="-65">
                <a:latin typeface="Times New Roman"/>
                <a:cs typeface="Times New Roman"/>
              </a:rPr>
              <a:t>dâhil </a:t>
            </a:r>
            <a:r>
              <a:rPr dirty="0" sz="1000" spc="-70">
                <a:latin typeface="Times New Roman"/>
                <a:cs typeface="Times New Roman"/>
              </a:rPr>
              <a:t>edilir. </a:t>
            </a:r>
            <a:r>
              <a:rPr dirty="0" sz="1000" spc="-40">
                <a:latin typeface="Times New Roman"/>
                <a:cs typeface="Times New Roman"/>
              </a:rPr>
              <a:t>Harf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0">
                <a:latin typeface="Times New Roman"/>
                <a:cs typeface="Times New Roman"/>
              </a:rPr>
              <a:t>sayısal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70">
                <a:latin typeface="Times New Roman"/>
                <a:cs typeface="Times New Roman"/>
              </a:rPr>
              <a:t>karşılığı olmayan </a:t>
            </a:r>
            <a:r>
              <a:rPr dirty="0" sz="1000" spc="-55">
                <a:latin typeface="Times New Roman"/>
                <a:cs typeface="Times New Roman"/>
              </a:rPr>
              <a:t>derslerin  </a:t>
            </a:r>
            <a:r>
              <a:rPr dirty="0" sz="1000" spc="-60">
                <a:latin typeface="Times New Roman"/>
                <a:cs typeface="Times New Roman"/>
              </a:rPr>
              <a:t>notları </a:t>
            </a:r>
            <a:r>
              <a:rPr dirty="0" sz="1000" spc="-65">
                <a:latin typeface="Times New Roman"/>
                <a:cs typeface="Times New Roman"/>
              </a:rPr>
              <a:t>CC </a:t>
            </a:r>
            <a:r>
              <a:rPr dirty="0" sz="1000" spc="-55">
                <a:latin typeface="Times New Roman"/>
                <a:cs typeface="Times New Roman"/>
              </a:rPr>
              <a:t>(Yeterli) olarak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belirtilir.</a:t>
            </a:r>
            <a:endParaRPr sz="1000">
              <a:latin typeface="Times New Roman"/>
              <a:cs typeface="Times New Roman"/>
            </a:endParaRPr>
          </a:p>
          <a:p>
            <a:pPr algn="just" marL="480059" indent="-160655">
              <a:lnSpc>
                <a:spcPts val="1035"/>
              </a:lnSpc>
              <a:buAutoNum type="arabicParenBoth" startAt="2"/>
              <a:tabLst>
                <a:tab pos="480695" algn="l"/>
              </a:tabLst>
            </a:pPr>
            <a:r>
              <a:rPr dirty="0" sz="1000" spc="-65">
                <a:latin typeface="Times New Roman"/>
                <a:cs typeface="Times New Roman"/>
              </a:rPr>
              <a:t>Muafiyet </a:t>
            </a:r>
            <a:r>
              <a:rPr dirty="0" sz="1000" spc="-60">
                <a:latin typeface="Times New Roman"/>
                <a:cs typeface="Times New Roman"/>
              </a:rPr>
              <a:t>tanınan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ikinci </a:t>
            </a:r>
            <a:r>
              <a:rPr dirty="0" sz="1000" spc="-50">
                <a:latin typeface="Times New Roman"/>
                <a:cs typeface="Times New Roman"/>
              </a:rPr>
              <a:t>kez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alınmaz.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110"/>
              </a:lnSpc>
            </a:pPr>
            <a:r>
              <a:rPr dirty="0" sz="1000" spc="-40" b="1">
                <a:latin typeface="Times New Roman"/>
                <a:cs typeface="Times New Roman"/>
              </a:rPr>
              <a:t>Öğrencilerin </a:t>
            </a:r>
            <a:r>
              <a:rPr dirty="0" sz="1000" spc="-25" b="1">
                <a:latin typeface="Times New Roman"/>
                <a:cs typeface="Times New Roman"/>
              </a:rPr>
              <a:t>ders/dersler</a:t>
            </a:r>
            <a:r>
              <a:rPr dirty="0" sz="1000" spc="-70" b="1">
                <a:latin typeface="Times New Roman"/>
                <a:cs typeface="Times New Roman"/>
              </a:rPr>
              <a:t> almaları</a:t>
            </a:r>
            <a:endParaRPr sz="1000">
              <a:latin typeface="Times New Roman"/>
              <a:cs typeface="Times New Roman"/>
            </a:endParaRPr>
          </a:p>
          <a:p>
            <a:pPr algn="just" marL="38100" marR="6604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20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Üniversitede </a:t>
            </a:r>
            <a:r>
              <a:rPr dirty="0" sz="1000" spc="-70">
                <a:latin typeface="Times New Roman"/>
                <a:cs typeface="Times New Roman"/>
              </a:rPr>
              <a:t>kayıtlı </a:t>
            </a:r>
            <a:r>
              <a:rPr dirty="0" sz="1000" spc="-65">
                <a:latin typeface="Times New Roman"/>
                <a:cs typeface="Times New Roman"/>
              </a:rPr>
              <a:t>öğrenciler, </a:t>
            </a:r>
            <a:r>
              <a:rPr dirty="0" sz="1000" spc="-45">
                <a:latin typeface="Times New Roman"/>
                <a:cs typeface="Times New Roman"/>
              </a:rPr>
              <a:t>Senato </a:t>
            </a:r>
            <a:r>
              <a:rPr dirty="0" sz="1000" spc="-55">
                <a:latin typeface="Times New Roman"/>
                <a:cs typeface="Times New Roman"/>
              </a:rPr>
              <a:t>kararlarına </a:t>
            </a:r>
            <a:r>
              <a:rPr dirty="0" sz="1000" spc="-80">
                <a:latin typeface="Times New Roman"/>
                <a:cs typeface="Times New Roman"/>
              </a:rPr>
              <a:t>uygun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65">
                <a:latin typeface="Times New Roman"/>
                <a:cs typeface="Times New Roman"/>
              </a:rPr>
              <a:t>diğer  yükseköğretim </a:t>
            </a:r>
            <a:r>
              <a:rPr dirty="0" sz="1000" spc="-70">
                <a:latin typeface="Times New Roman"/>
                <a:cs typeface="Times New Roman"/>
              </a:rPr>
              <a:t>kurumlarından </a:t>
            </a:r>
            <a:r>
              <a:rPr dirty="0" sz="1000" spc="-50">
                <a:latin typeface="Times New Roman"/>
                <a:cs typeface="Times New Roman"/>
              </a:rPr>
              <a:t>ders/dersler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alabilirler.</a:t>
            </a:r>
            <a:endParaRPr sz="1000">
              <a:latin typeface="Times New Roman"/>
              <a:cs typeface="Times New Roman"/>
            </a:endParaRPr>
          </a:p>
          <a:p>
            <a:pPr algn="just" marL="38100" marR="61594" indent="281940">
              <a:lnSpc>
                <a:spcPts val="1080"/>
              </a:lnSpc>
              <a:buAutoNum type="arabicParenBoth" startAt="2"/>
              <a:tabLst>
                <a:tab pos="589280" algn="l"/>
              </a:tabLst>
            </a:pPr>
            <a:r>
              <a:rPr dirty="0" sz="1000" spc="-55">
                <a:latin typeface="Times New Roman"/>
                <a:cs typeface="Times New Roman"/>
              </a:rPr>
              <a:t>Diğer </a:t>
            </a:r>
            <a:r>
              <a:rPr dirty="0" sz="1000" spc="-65">
                <a:latin typeface="Times New Roman"/>
                <a:cs typeface="Times New Roman"/>
              </a:rPr>
              <a:t>yükseköğretim </a:t>
            </a:r>
            <a:r>
              <a:rPr dirty="0" sz="1000" spc="-75">
                <a:latin typeface="Times New Roman"/>
                <a:cs typeface="Times New Roman"/>
              </a:rPr>
              <a:t>kurumlarının </a:t>
            </a:r>
            <a:r>
              <a:rPr dirty="0" sz="1000" spc="-65">
                <a:latin typeface="Times New Roman"/>
                <a:cs typeface="Times New Roman"/>
              </a:rPr>
              <a:t>öğrencileri, </a:t>
            </a:r>
            <a:r>
              <a:rPr dirty="0" sz="1000" spc="-45">
                <a:latin typeface="Times New Roman"/>
                <a:cs typeface="Times New Roman"/>
              </a:rPr>
              <a:t>Senato </a:t>
            </a:r>
            <a:r>
              <a:rPr dirty="0" sz="1000" spc="-55">
                <a:latin typeface="Times New Roman"/>
                <a:cs typeface="Times New Roman"/>
              </a:rPr>
              <a:t>kararlarına </a:t>
            </a:r>
            <a:r>
              <a:rPr dirty="0" sz="1000" spc="-80">
                <a:latin typeface="Times New Roman"/>
                <a:cs typeface="Times New Roman"/>
              </a:rPr>
              <a:t>uygun </a:t>
            </a:r>
            <a:r>
              <a:rPr dirty="0" sz="1000" spc="-55">
                <a:latin typeface="Times New Roman"/>
                <a:cs typeface="Times New Roman"/>
              </a:rPr>
              <a:t>olarak  </a:t>
            </a:r>
            <a:r>
              <a:rPr dirty="0" sz="1000" spc="-60">
                <a:latin typeface="Times New Roman"/>
                <a:cs typeface="Times New Roman"/>
              </a:rPr>
              <a:t>Üniversiteden </a:t>
            </a:r>
            <a:r>
              <a:rPr dirty="0" sz="1000" spc="-50">
                <a:latin typeface="Times New Roman"/>
                <a:cs typeface="Times New Roman"/>
              </a:rPr>
              <a:t>ders/dersler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alabilirler.</a:t>
            </a:r>
            <a:endParaRPr sz="1000">
              <a:latin typeface="Times New Roman"/>
              <a:cs typeface="Times New Roman"/>
            </a:endParaRPr>
          </a:p>
          <a:p>
            <a:pPr algn="just" marL="38100" marR="76200" indent="281940">
              <a:lnSpc>
                <a:spcPts val="1080"/>
              </a:lnSpc>
              <a:buAutoNum type="arabicParenBoth" startAt="2"/>
              <a:tabLst>
                <a:tab pos="528320" algn="l"/>
              </a:tabLst>
            </a:pPr>
            <a:r>
              <a:rPr dirty="0" sz="1000" spc="-55">
                <a:latin typeface="Times New Roman"/>
                <a:cs typeface="Times New Roman"/>
              </a:rPr>
              <a:t>Diğer </a:t>
            </a:r>
            <a:r>
              <a:rPr dirty="0" sz="1000" spc="-65">
                <a:latin typeface="Times New Roman"/>
                <a:cs typeface="Times New Roman"/>
              </a:rPr>
              <a:t>yükseköğretim </a:t>
            </a:r>
            <a:r>
              <a:rPr dirty="0" sz="1000" spc="-70">
                <a:latin typeface="Times New Roman"/>
                <a:cs typeface="Times New Roman"/>
              </a:rPr>
              <a:t>kurumlarından </a:t>
            </a: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65">
                <a:latin typeface="Times New Roman"/>
                <a:cs typeface="Times New Roman"/>
              </a:rPr>
              <a:t>notları, 24 </a:t>
            </a:r>
            <a:r>
              <a:rPr dirty="0" sz="1000" spc="-60">
                <a:latin typeface="Times New Roman"/>
                <a:cs typeface="Times New Roman"/>
              </a:rPr>
              <a:t>üncü </a:t>
            </a:r>
            <a:r>
              <a:rPr dirty="0" sz="1000" spc="-70">
                <a:latin typeface="Times New Roman"/>
                <a:cs typeface="Times New Roman"/>
              </a:rPr>
              <a:t>maddeye </a:t>
            </a:r>
            <a:r>
              <a:rPr dirty="0" sz="1000" spc="-60">
                <a:latin typeface="Times New Roman"/>
                <a:cs typeface="Times New Roman"/>
              </a:rPr>
              <a:t>göre  dönüştürülerek </a:t>
            </a:r>
            <a:r>
              <a:rPr dirty="0" sz="1000" spc="-70">
                <a:latin typeface="Times New Roman"/>
                <a:cs typeface="Times New Roman"/>
              </a:rPr>
              <a:t>değerlendirilir.</a:t>
            </a:r>
            <a:endParaRPr sz="1000">
              <a:latin typeface="Times New Roman"/>
              <a:cs typeface="Times New Roman"/>
            </a:endParaRPr>
          </a:p>
          <a:p>
            <a:pPr algn="just" marL="38100" marR="64769" indent="281940">
              <a:lnSpc>
                <a:spcPts val="1080"/>
              </a:lnSpc>
              <a:buAutoNum type="arabicParenBoth" startAt="2"/>
              <a:tabLst>
                <a:tab pos="482600" algn="l"/>
              </a:tabLst>
            </a:pPr>
            <a:r>
              <a:rPr dirty="0" sz="1000" spc="-70">
                <a:latin typeface="Times New Roman"/>
                <a:cs typeface="Times New Roman"/>
              </a:rPr>
              <a:t>Yaz </a:t>
            </a:r>
            <a:r>
              <a:rPr dirty="0" sz="1000" spc="-80">
                <a:latin typeface="Times New Roman"/>
                <a:cs typeface="Times New Roman"/>
              </a:rPr>
              <a:t>okulu döneminde </a:t>
            </a: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60">
                <a:latin typeface="Times New Roman"/>
                <a:cs typeface="Times New Roman"/>
              </a:rPr>
              <a:t>kredileri ne </a:t>
            </a:r>
            <a:r>
              <a:rPr dirty="0" sz="1000" spc="-65">
                <a:latin typeface="Times New Roman"/>
                <a:cs typeface="Times New Roman"/>
              </a:rPr>
              <a:t>olursa </a:t>
            </a:r>
            <a:r>
              <a:rPr dirty="0" sz="1000" spc="-70">
                <a:latin typeface="Times New Roman"/>
                <a:cs typeface="Times New Roman"/>
              </a:rPr>
              <a:t>olsun öğrencinin kayıtlı </a:t>
            </a:r>
            <a:r>
              <a:rPr dirty="0" sz="1000" spc="-80">
                <a:latin typeface="Times New Roman"/>
                <a:cs typeface="Times New Roman"/>
              </a:rPr>
              <a:t>olduğu  </a:t>
            </a:r>
            <a:r>
              <a:rPr dirty="0" sz="1000" spc="-65">
                <a:latin typeface="Times New Roman"/>
                <a:cs typeface="Times New Roman"/>
              </a:rPr>
              <a:t>programdaki </a:t>
            </a:r>
            <a:r>
              <a:rPr dirty="0" sz="1000" spc="-60">
                <a:latin typeface="Times New Roman"/>
                <a:cs typeface="Times New Roman"/>
              </a:rPr>
              <a:t>kredileri </a:t>
            </a:r>
            <a:r>
              <a:rPr dirty="0" sz="1000" spc="-30">
                <a:latin typeface="Times New Roman"/>
                <a:cs typeface="Times New Roman"/>
              </a:rPr>
              <a:t>esas </a:t>
            </a:r>
            <a:r>
              <a:rPr dirty="0" sz="1000" spc="-80">
                <a:latin typeface="Times New Roman"/>
                <a:cs typeface="Times New Roman"/>
              </a:rPr>
              <a:t>alınır. </a:t>
            </a:r>
            <a:r>
              <a:rPr dirty="0" sz="1000" spc="-45">
                <a:latin typeface="Times New Roman"/>
                <a:cs typeface="Times New Roman"/>
              </a:rPr>
              <a:t>Öğrenci </a:t>
            </a:r>
            <a:r>
              <a:rPr dirty="0" sz="1000" spc="-70">
                <a:latin typeface="Times New Roman"/>
                <a:cs typeface="Times New Roman"/>
              </a:rPr>
              <a:t>kayıtlı </a:t>
            </a:r>
            <a:r>
              <a:rPr dirty="0" sz="1000" spc="-85">
                <a:latin typeface="Times New Roman"/>
                <a:cs typeface="Times New Roman"/>
              </a:rPr>
              <a:t>bulunduğu </a:t>
            </a:r>
            <a:r>
              <a:rPr dirty="0" sz="1000" spc="-60">
                <a:latin typeface="Times New Roman"/>
                <a:cs typeface="Times New Roman"/>
              </a:rPr>
              <a:t>üniversitedeki </a:t>
            </a:r>
            <a:r>
              <a:rPr dirty="0" sz="1000" spc="-80">
                <a:latin typeface="Times New Roman"/>
                <a:cs typeface="Times New Roman"/>
              </a:rPr>
              <a:t>biriminden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40">
                <a:latin typeface="Times New Roman"/>
                <a:cs typeface="Times New Roman"/>
              </a:rPr>
              <a:t>dersi  </a:t>
            </a:r>
            <a:r>
              <a:rPr dirty="0" sz="1000" spc="-45">
                <a:latin typeface="Times New Roman"/>
                <a:cs typeface="Times New Roman"/>
              </a:rPr>
              <a:t>veren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60">
                <a:latin typeface="Times New Roman"/>
                <a:cs typeface="Times New Roman"/>
              </a:rPr>
              <a:t>elemanı ve </a:t>
            </a:r>
            <a:r>
              <a:rPr dirty="0" sz="1000" spc="-85">
                <a:latin typeface="Times New Roman"/>
                <a:cs typeface="Times New Roman"/>
              </a:rPr>
              <a:t>bölüm </a:t>
            </a:r>
            <a:r>
              <a:rPr dirty="0" sz="1000" spc="-70">
                <a:latin typeface="Times New Roman"/>
                <a:cs typeface="Times New Roman"/>
              </a:rPr>
              <a:t>başkanının,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45">
                <a:latin typeface="Times New Roman"/>
                <a:cs typeface="Times New Roman"/>
              </a:rPr>
              <a:t>eşdeğer </a:t>
            </a:r>
            <a:r>
              <a:rPr dirty="0" sz="1000" spc="-85">
                <a:latin typeface="Times New Roman"/>
                <a:cs typeface="Times New Roman"/>
              </a:rPr>
              <a:t>olduğuna ilişkin </a:t>
            </a:r>
            <a:r>
              <a:rPr dirty="0" sz="1000" spc="-70">
                <a:latin typeface="Times New Roman"/>
                <a:cs typeface="Times New Roman"/>
              </a:rPr>
              <a:t>yazılı </a:t>
            </a:r>
            <a:r>
              <a:rPr dirty="0" sz="1000" spc="-60">
                <a:latin typeface="Times New Roman"/>
                <a:cs typeface="Times New Roman"/>
              </a:rPr>
              <a:t>onay </a:t>
            </a:r>
            <a:r>
              <a:rPr dirty="0" sz="1000" spc="-65">
                <a:latin typeface="Times New Roman"/>
                <a:cs typeface="Times New Roman"/>
              </a:rPr>
              <a:t>almak  </a:t>
            </a:r>
            <a:r>
              <a:rPr dirty="0" sz="1000" spc="-60">
                <a:latin typeface="Times New Roman"/>
                <a:cs typeface="Times New Roman"/>
              </a:rPr>
              <a:t>ve YÖK’ün </a:t>
            </a:r>
            <a:r>
              <a:rPr dirty="0" sz="1000" spc="-70">
                <a:latin typeface="Times New Roman"/>
                <a:cs typeface="Times New Roman"/>
              </a:rPr>
              <a:t>belirlediği </a:t>
            </a:r>
            <a:r>
              <a:rPr dirty="0" sz="1000" spc="-40">
                <a:latin typeface="Times New Roman"/>
                <a:cs typeface="Times New Roman"/>
              </a:rPr>
              <a:t>esaslara </a:t>
            </a:r>
            <a:r>
              <a:rPr dirty="0" sz="1000" spc="-75">
                <a:latin typeface="Times New Roman"/>
                <a:cs typeface="Times New Roman"/>
              </a:rPr>
              <a:t>uymak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zorundadır.</a:t>
            </a:r>
            <a:endParaRPr sz="1000">
              <a:latin typeface="Times New Roman"/>
              <a:cs typeface="Times New Roman"/>
            </a:endParaRPr>
          </a:p>
          <a:p>
            <a:pPr algn="ctr" marL="233679">
              <a:lnSpc>
                <a:spcPts val="1065"/>
              </a:lnSpc>
            </a:pPr>
            <a:r>
              <a:rPr dirty="0" sz="1000" spc="-65" b="1">
                <a:latin typeface="Times New Roman"/>
                <a:cs typeface="Times New Roman"/>
              </a:rPr>
              <a:t>DÖRDÜNCÜ</a:t>
            </a:r>
            <a:r>
              <a:rPr dirty="0" sz="1000" spc="-20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BÖLÜM</a:t>
            </a:r>
            <a:endParaRPr sz="1000">
              <a:latin typeface="Times New Roman"/>
              <a:cs typeface="Times New Roman"/>
            </a:endParaRPr>
          </a:p>
          <a:p>
            <a:pPr marL="320040" marR="1227455" indent="1154430">
              <a:lnSpc>
                <a:spcPts val="1080"/>
              </a:lnSpc>
              <a:spcBef>
                <a:spcPts val="80"/>
              </a:spcBef>
            </a:pPr>
            <a:r>
              <a:rPr dirty="0" sz="1000" spc="-60" b="1">
                <a:latin typeface="Times New Roman"/>
                <a:cs typeface="Times New Roman"/>
              </a:rPr>
              <a:t>Sınavlar </a:t>
            </a:r>
            <a:r>
              <a:rPr dirty="0" sz="1000" spc="-30" b="1">
                <a:latin typeface="Times New Roman"/>
                <a:cs typeface="Times New Roman"/>
              </a:rPr>
              <a:t>ve </a:t>
            </a:r>
            <a:r>
              <a:rPr dirty="0" sz="1000" spc="-45" b="1">
                <a:latin typeface="Times New Roman"/>
                <a:cs typeface="Times New Roman"/>
              </a:rPr>
              <a:t>Değerlendirme Esasları  </a:t>
            </a:r>
            <a:r>
              <a:rPr dirty="0" sz="1000" spc="-60" b="1">
                <a:latin typeface="Times New Roman"/>
                <a:cs typeface="Times New Roman"/>
              </a:rPr>
              <a:t>Sınavlar </a:t>
            </a:r>
            <a:r>
              <a:rPr dirty="0" sz="1000" spc="-30" b="1">
                <a:latin typeface="Times New Roman"/>
                <a:cs typeface="Times New Roman"/>
              </a:rPr>
              <a:t>ve</a:t>
            </a:r>
            <a:r>
              <a:rPr dirty="0" sz="1000" spc="55" b="1">
                <a:latin typeface="Times New Roman"/>
                <a:cs typeface="Times New Roman"/>
              </a:rPr>
              <a:t> </a:t>
            </a:r>
            <a:r>
              <a:rPr dirty="0" sz="1000" spc="-45" b="1">
                <a:latin typeface="Times New Roman"/>
                <a:cs typeface="Times New Roman"/>
              </a:rPr>
              <a:t>değerlendirme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8634" y="326383"/>
            <a:ext cx="4449445" cy="502856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just" marL="38100" marR="44450" indent="283845">
              <a:lnSpc>
                <a:spcPts val="1080"/>
              </a:lnSpc>
              <a:spcBef>
                <a:spcPts val="254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21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Sınavlar; </a:t>
            </a:r>
            <a:r>
              <a:rPr dirty="0" sz="1000" spc="-35">
                <a:latin typeface="Times New Roman"/>
                <a:cs typeface="Times New Roman"/>
              </a:rPr>
              <a:t>ara </a:t>
            </a:r>
            <a:r>
              <a:rPr dirty="0" sz="1000" spc="-65">
                <a:latin typeface="Times New Roman"/>
                <a:cs typeface="Times New Roman"/>
              </a:rPr>
              <a:t>sınavı,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0">
                <a:latin typeface="Times New Roman"/>
                <a:cs typeface="Times New Roman"/>
              </a:rPr>
              <a:t>sonu </a:t>
            </a:r>
            <a:r>
              <a:rPr dirty="0" sz="1000" spc="-65">
                <a:latin typeface="Times New Roman"/>
                <a:cs typeface="Times New Roman"/>
              </a:rPr>
              <a:t>sınavı, </a:t>
            </a:r>
            <a:r>
              <a:rPr dirty="0" sz="1000" spc="-70">
                <a:latin typeface="Times New Roman"/>
                <a:cs typeface="Times New Roman"/>
              </a:rPr>
              <a:t>bütünleme, </a:t>
            </a:r>
            <a:r>
              <a:rPr dirty="0" sz="1000" spc="-50">
                <a:latin typeface="Times New Roman"/>
                <a:cs typeface="Times New Roman"/>
              </a:rPr>
              <a:t>mazeret </a:t>
            </a:r>
            <a:r>
              <a:rPr dirty="0" sz="1000" spc="-60">
                <a:latin typeface="Times New Roman"/>
                <a:cs typeface="Times New Roman"/>
              </a:rPr>
              <a:t>sınavı ve  </a:t>
            </a:r>
            <a:r>
              <a:rPr dirty="0" sz="1000" spc="-40">
                <a:latin typeface="Times New Roman"/>
                <a:cs typeface="Times New Roman"/>
              </a:rPr>
              <a:t>tek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sınavından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ibarettir.</a:t>
            </a:r>
            <a:endParaRPr sz="1000">
              <a:latin typeface="Times New Roman"/>
              <a:cs typeface="Times New Roman"/>
            </a:endParaRPr>
          </a:p>
          <a:p>
            <a:pPr algn="just" marL="38100" marR="40640" indent="281940">
              <a:lnSpc>
                <a:spcPts val="1080"/>
              </a:lnSpc>
              <a:buAutoNum type="arabicParenBoth" startAt="2"/>
              <a:tabLst>
                <a:tab pos="497840" algn="l"/>
              </a:tabLst>
            </a:pPr>
            <a:r>
              <a:rPr dirty="0" sz="1000" spc="-25">
                <a:latin typeface="Times New Roman"/>
                <a:cs typeface="Times New Roman"/>
              </a:rPr>
              <a:t>Her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35">
                <a:latin typeface="Times New Roman"/>
                <a:cs typeface="Times New Roman"/>
              </a:rPr>
              <a:t>ara </a:t>
            </a:r>
            <a:r>
              <a:rPr dirty="0" sz="1000" spc="-65">
                <a:latin typeface="Times New Roman"/>
                <a:cs typeface="Times New Roman"/>
              </a:rPr>
              <a:t>sınavı,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0">
                <a:latin typeface="Times New Roman"/>
                <a:cs typeface="Times New Roman"/>
              </a:rPr>
              <a:t>sonu sınavı ve </a:t>
            </a:r>
            <a:r>
              <a:rPr dirty="0" sz="1000" spc="-75">
                <a:latin typeface="Times New Roman"/>
                <a:cs typeface="Times New Roman"/>
              </a:rPr>
              <a:t>bütünleme </a:t>
            </a:r>
            <a:r>
              <a:rPr dirty="0" sz="1000" spc="-60">
                <a:latin typeface="Times New Roman"/>
                <a:cs typeface="Times New Roman"/>
              </a:rPr>
              <a:t>sınavı </a:t>
            </a:r>
            <a:r>
              <a:rPr dirty="0" sz="1000" spc="-80">
                <a:latin typeface="Times New Roman"/>
                <a:cs typeface="Times New Roman"/>
              </a:rPr>
              <a:t>yapılır. </a:t>
            </a:r>
            <a:r>
              <a:rPr dirty="0" sz="1000" spc="-55">
                <a:latin typeface="Times New Roman"/>
                <a:cs typeface="Times New Roman"/>
              </a:rPr>
              <a:t>Bir  dersin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0">
                <a:latin typeface="Times New Roman"/>
                <a:cs typeface="Times New Roman"/>
              </a:rPr>
              <a:t>sonu ve </a:t>
            </a:r>
            <a:r>
              <a:rPr dirty="0" sz="1000" spc="-75">
                <a:latin typeface="Times New Roman"/>
                <a:cs typeface="Times New Roman"/>
              </a:rPr>
              <a:t>bütünleme </a:t>
            </a:r>
            <a:r>
              <a:rPr dirty="0" sz="1000" spc="-65">
                <a:latin typeface="Times New Roman"/>
                <a:cs typeface="Times New Roman"/>
              </a:rPr>
              <a:t>sınavlarına </a:t>
            </a:r>
            <a:r>
              <a:rPr dirty="0" sz="1000" spc="-75">
                <a:latin typeface="Times New Roman"/>
                <a:cs typeface="Times New Roman"/>
              </a:rPr>
              <a:t>girebilmek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65">
                <a:latin typeface="Times New Roman"/>
                <a:cs typeface="Times New Roman"/>
              </a:rPr>
              <a:t>18 </a:t>
            </a:r>
            <a:r>
              <a:rPr dirty="0" sz="1000" spc="-60">
                <a:latin typeface="Times New Roman"/>
                <a:cs typeface="Times New Roman"/>
              </a:rPr>
              <a:t>inci </a:t>
            </a:r>
            <a:r>
              <a:rPr dirty="0" sz="1000" spc="-65">
                <a:latin typeface="Times New Roman"/>
                <a:cs typeface="Times New Roman"/>
              </a:rPr>
              <a:t>maddedeki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70">
                <a:latin typeface="Times New Roman"/>
                <a:cs typeface="Times New Roman"/>
              </a:rPr>
              <a:t>koşullarını  </a:t>
            </a:r>
            <a:r>
              <a:rPr dirty="0" sz="1000" spc="-65">
                <a:latin typeface="Times New Roman"/>
                <a:cs typeface="Times New Roman"/>
              </a:rPr>
              <a:t>yerine </a:t>
            </a:r>
            <a:r>
              <a:rPr dirty="0" sz="1000" spc="-60">
                <a:latin typeface="Times New Roman"/>
                <a:cs typeface="Times New Roman"/>
              </a:rPr>
              <a:t>getirmek ve </a:t>
            </a:r>
            <a:r>
              <a:rPr dirty="0" sz="1000" spc="-70">
                <a:latin typeface="Times New Roman"/>
                <a:cs typeface="Times New Roman"/>
              </a:rPr>
              <a:t>uygulamalardan </a:t>
            </a:r>
            <a:r>
              <a:rPr dirty="0" sz="1000" spc="-55">
                <a:latin typeface="Times New Roman"/>
                <a:cs typeface="Times New Roman"/>
              </a:rPr>
              <a:t>başarılı </a:t>
            </a:r>
            <a:r>
              <a:rPr dirty="0" sz="1000" spc="-75">
                <a:latin typeface="Times New Roman"/>
                <a:cs typeface="Times New Roman"/>
              </a:rPr>
              <a:t>olmak</a:t>
            </a:r>
            <a:r>
              <a:rPr dirty="0" sz="1000" spc="-13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gerekir.</a:t>
            </a:r>
            <a:endParaRPr sz="1000">
              <a:latin typeface="Times New Roman"/>
              <a:cs typeface="Times New Roman"/>
            </a:endParaRPr>
          </a:p>
          <a:p>
            <a:pPr algn="just" marL="38100" marR="38100" indent="281940">
              <a:lnSpc>
                <a:spcPts val="1080"/>
              </a:lnSpc>
              <a:buAutoNum type="arabicParenBoth" startAt="2"/>
              <a:tabLst>
                <a:tab pos="543560" algn="l"/>
              </a:tabLst>
            </a:pPr>
            <a:r>
              <a:rPr dirty="0" sz="1000" spc="-65">
                <a:latin typeface="Times New Roman"/>
                <a:cs typeface="Times New Roman"/>
              </a:rPr>
              <a:t>Sınavların </a:t>
            </a:r>
            <a:r>
              <a:rPr dirty="0" sz="1000" spc="-50">
                <a:latin typeface="Times New Roman"/>
                <a:cs typeface="Times New Roman"/>
              </a:rPr>
              <a:t>detayları </a:t>
            </a:r>
            <a:r>
              <a:rPr dirty="0" sz="1000" spc="-45">
                <a:latin typeface="Times New Roman"/>
                <a:cs typeface="Times New Roman"/>
              </a:rPr>
              <a:t>Senato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belirlenen </a:t>
            </a:r>
            <a:r>
              <a:rPr dirty="0" sz="1000" spc="-40">
                <a:latin typeface="Times New Roman"/>
                <a:cs typeface="Times New Roman"/>
              </a:rPr>
              <a:t>esaslar </a:t>
            </a:r>
            <a:r>
              <a:rPr dirty="0" sz="1000" spc="-50">
                <a:latin typeface="Times New Roman"/>
                <a:cs typeface="Times New Roman"/>
              </a:rPr>
              <a:t>çerçevesinde </a:t>
            </a:r>
            <a:r>
              <a:rPr dirty="0" sz="1000" spc="-40">
                <a:latin typeface="Times New Roman"/>
                <a:cs typeface="Times New Roman"/>
              </a:rPr>
              <a:t>dersi </a:t>
            </a:r>
            <a:r>
              <a:rPr dirty="0" sz="1000" spc="-45">
                <a:latin typeface="Times New Roman"/>
                <a:cs typeface="Times New Roman"/>
              </a:rPr>
              <a:t>veren 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60">
                <a:latin typeface="Times New Roman"/>
                <a:cs typeface="Times New Roman"/>
              </a:rPr>
              <a:t>elemanı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hazırlanan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kurullarca onaylanan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izlence formlarında  </a:t>
            </a:r>
            <a:r>
              <a:rPr dirty="0" sz="1000" spc="-75">
                <a:latin typeface="Times New Roman"/>
                <a:cs typeface="Times New Roman"/>
              </a:rPr>
              <a:t>belirtilir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5">
                <a:latin typeface="Times New Roman"/>
                <a:cs typeface="Times New Roman"/>
              </a:rPr>
              <a:t>başında </a:t>
            </a:r>
            <a:r>
              <a:rPr dirty="0" sz="1000" spc="-70">
                <a:latin typeface="Times New Roman"/>
                <a:cs typeface="Times New Roman"/>
              </a:rPr>
              <a:t>ilan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edilir.</a:t>
            </a:r>
            <a:endParaRPr sz="1000">
              <a:latin typeface="Times New Roman"/>
              <a:cs typeface="Times New Roman"/>
            </a:endParaRPr>
          </a:p>
          <a:p>
            <a:pPr algn="just" marL="38100" marR="44450" indent="281940">
              <a:lnSpc>
                <a:spcPts val="1080"/>
              </a:lnSpc>
              <a:buAutoNum type="arabicParenBoth" startAt="2"/>
              <a:tabLst>
                <a:tab pos="505459" algn="l"/>
              </a:tabLst>
            </a:pPr>
            <a:r>
              <a:rPr dirty="0" sz="1000" spc="-65">
                <a:latin typeface="Times New Roman"/>
                <a:cs typeface="Times New Roman"/>
              </a:rPr>
              <a:t>Sınavların </a:t>
            </a:r>
            <a:r>
              <a:rPr dirty="0" sz="1000" spc="-60">
                <a:latin typeface="Times New Roman"/>
                <a:cs typeface="Times New Roman"/>
              </a:rPr>
              <a:t>tarihleri,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yönetim kurulunca </a:t>
            </a:r>
            <a:r>
              <a:rPr dirty="0" sz="1000" spc="-60">
                <a:latin typeface="Times New Roman"/>
                <a:cs typeface="Times New Roman"/>
              </a:rPr>
              <a:t>belirlenerek </a:t>
            </a:r>
            <a:r>
              <a:rPr dirty="0" sz="1000" spc="-40">
                <a:latin typeface="Times New Roman"/>
                <a:cs typeface="Times New Roman"/>
              </a:rPr>
              <a:t>o </a:t>
            </a:r>
            <a:r>
              <a:rPr dirty="0" sz="1000" spc="-80">
                <a:latin typeface="Times New Roman"/>
                <a:cs typeface="Times New Roman"/>
              </a:rPr>
              <a:t>dönemin </a:t>
            </a:r>
            <a:r>
              <a:rPr dirty="0" sz="1000" spc="-65">
                <a:latin typeface="Times New Roman"/>
                <a:cs typeface="Times New Roman"/>
              </a:rPr>
              <a:t>sınavlarından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hafta </a:t>
            </a:r>
            <a:r>
              <a:rPr dirty="0" sz="1000" spc="-60">
                <a:latin typeface="Times New Roman"/>
                <a:cs typeface="Times New Roman"/>
              </a:rPr>
              <a:t>önce öğrencilere </a:t>
            </a:r>
            <a:r>
              <a:rPr dirty="0" sz="1000" spc="-80">
                <a:latin typeface="Times New Roman"/>
                <a:cs typeface="Times New Roman"/>
              </a:rPr>
              <a:t>duyurulur. </a:t>
            </a:r>
            <a:r>
              <a:rPr dirty="0" sz="1000" spc="-35">
                <a:latin typeface="Times New Roman"/>
                <a:cs typeface="Times New Roman"/>
              </a:rPr>
              <a:t>İki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45">
                <a:latin typeface="Times New Roman"/>
                <a:cs typeface="Times New Roman"/>
              </a:rPr>
              <a:t>süren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0">
                <a:latin typeface="Times New Roman"/>
                <a:cs typeface="Times New Roman"/>
              </a:rPr>
              <a:t>sonu </a:t>
            </a:r>
            <a:r>
              <a:rPr dirty="0" sz="1000" spc="-65">
                <a:latin typeface="Times New Roman"/>
                <a:cs typeface="Times New Roman"/>
              </a:rPr>
              <a:t>sınavı, </a:t>
            </a:r>
            <a:r>
              <a:rPr dirty="0" sz="1000" spc="-80">
                <a:latin typeface="Times New Roman"/>
                <a:cs typeface="Times New Roman"/>
              </a:rPr>
              <a:t>yılsonunda  </a:t>
            </a:r>
            <a:r>
              <a:rPr dirty="0" sz="1000" spc="-70">
                <a:latin typeface="Times New Roman"/>
                <a:cs typeface="Times New Roman"/>
              </a:rPr>
              <a:t>yapılır.</a:t>
            </a:r>
            <a:endParaRPr sz="1000">
              <a:latin typeface="Times New Roman"/>
              <a:cs typeface="Times New Roman"/>
            </a:endParaRPr>
          </a:p>
          <a:p>
            <a:pPr algn="just" marL="38100" marR="40640" indent="281940">
              <a:lnSpc>
                <a:spcPts val="1080"/>
              </a:lnSpc>
              <a:spcBef>
                <a:spcPts val="5"/>
              </a:spcBef>
              <a:buAutoNum type="arabicParenBoth" startAt="2"/>
              <a:tabLst>
                <a:tab pos="574040" algn="l"/>
              </a:tabLst>
            </a:pPr>
            <a:r>
              <a:rPr dirty="0" sz="1000" spc="-60">
                <a:latin typeface="Times New Roman"/>
                <a:cs typeface="Times New Roman"/>
              </a:rPr>
              <a:t>Sınav sonuçları, </a:t>
            </a:r>
            <a:r>
              <a:rPr dirty="0" sz="1000" spc="-80">
                <a:latin typeface="Times New Roman"/>
                <a:cs typeface="Times New Roman"/>
              </a:rPr>
              <a:t>yapıldığı </a:t>
            </a:r>
            <a:r>
              <a:rPr dirty="0" sz="1000" spc="-50">
                <a:latin typeface="Times New Roman"/>
                <a:cs typeface="Times New Roman"/>
              </a:rPr>
              <a:t>tarihten </a:t>
            </a:r>
            <a:r>
              <a:rPr dirty="0" sz="1000" spc="-60">
                <a:latin typeface="Times New Roman"/>
                <a:cs typeface="Times New Roman"/>
              </a:rPr>
              <a:t>itibaren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50">
                <a:latin typeface="Times New Roman"/>
                <a:cs typeface="Times New Roman"/>
              </a:rPr>
              <a:t>geç </a:t>
            </a:r>
            <a:r>
              <a:rPr dirty="0" sz="1000" spc="-55">
                <a:latin typeface="Times New Roman"/>
                <a:cs typeface="Times New Roman"/>
              </a:rPr>
              <a:t>yedi </a:t>
            </a:r>
            <a:r>
              <a:rPr dirty="0" sz="1000" spc="-70">
                <a:latin typeface="Times New Roman"/>
                <a:cs typeface="Times New Roman"/>
              </a:rPr>
              <a:t>gün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65">
                <a:latin typeface="Times New Roman"/>
                <a:cs typeface="Times New Roman"/>
              </a:rPr>
              <a:t>açıklanır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90">
                <a:latin typeface="Times New Roman"/>
                <a:cs typeface="Times New Roman"/>
              </a:rPr>
              <a:t>ilgili  bölüme </a:t>
            </a:r>
            <a:r>
              <a:rPr dirty="0" sz="1000" spc="-65">
                <a:latin typeface="Times New Roman"/>
                <a:cs typeface="Times New Roman"/>
              </a:rPr>
              <a:t>teslim</a:t>
            </a:r>
            <a:r>
              <a:rPr dirty="0" sz="1000" spc="-14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edilir.</a:t>
            </a:r>
            <a:endParaRPr sz="1000">
              <a:latin typeface="Times New Roman"/>
              <a:cs typeface="Times New Roman"/>
            </a:endParaRPr>
          </a:p>
          <a:p>
            <a:pPr algn="just" marL="38100" marR="30480" indent="281940">
              <a:lnSpc>
                <a:spcPts val="1080"/>
              </a:lnSpc>
              <a:buAutoNum type="arabicParenBoth" startAt="2"/>
              <a:tabLst>
                <a:tab pos="480695" algn="l"/>
              </a:tabLst>
            </a:pPr>
            <a:r>
              <a:rPr dirty="0" sz="1000" spc="-70">
                <a:latin typeface="Times New Roman"/>
                <a:cs typeface="Times New Roman"/>
              </a:rPr>
              <a:t>Sınavlarda </a:t>
            </a:r>
            <a:r>
              <a:rPr dirty="0" sz="1000" spc="-75">
                <a:latin typeface="Times New Roman"/>
                <a:cs typeface="Times New Roman"/>
              </a:rPr>
              <a:t>kopya </a:t>
            </a:r>
            <a:r>
              <a:rPr dirty="0" sz="1000" spc="-45">
                <a:latin typeface="Times New Roman"/>
                <a:cs typeface="Times New Roman"/>
              </a:rPr>
              <a:t>çeken, </a:t>
            </a:r>
            <a:r>
              <a:rPr dirty="0" sz="1000" spc="-75">
                <a:latin typeface="Times New Roman"/>
                <a:cs typeface="Times New Roman"/>
              </a:rPr>
              <a:t>kopya </a:t>
            </a:r>
            <a:r>
              <a:rPr dirty="0" sz="1000" spc="-50">
                <a:latin typeface="Times New Roman"/>
                <a:cs typeface="Times New Roman"/>
              </a:rPr>
              <a:t>çektiren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kopyaya </a:t>
            </a:r>
            <a:r>
              <a:rPr dirty="0" sz="1000" spc="-55">
                <a:latin typeface="Times New Roman"/>
                <a:cs typeface="Times New Roman"/>
              </a:rPr>
              <a:t>teşebbüs </a:t>
            </a:r>
            <a:r>
              <a:rPr dirty="0" sz="1000" spc="-45">
                <a:latin typeface="Times New Roman"/>
                <a:cs typeface="Times New Roman"/>
              </a:rPr>
              <a:t>eden </a:t>
            </a:r>
            <a:r>
              <a:rPr dirty="0" sz="1000" spc="-65">
                <a:latin typeface="Times New Roman"/>
                <a:cs typeface="Times New Roman"/>
              </a:rPr>
              <a:t>öğrenciye </a:t>
            </a:r>
            <a:r>
              <a:rPr dirty="0" sz="1000" spc="-70">
                <a:latin typeface="Times New Roman"/>
                <a:cs typeface="Times New Roman"/>
              </a:rPr>
              <a:t>18/8/2012  </a:t>
            </a:r>
            <a:r>
              <a:rPr dirty="0" sz="1000" spc="-60">
                <a:latin typeface="Times New Roman"/>
                <a:cs typeface="Times New Roman"/>
              </a:rPr>
              <a:t>tarihli ve </a:t>
            </a:r>
            <a:r>
              <a:rPr dirty="0" sz="1000" spc="-80">
                <a:latin typeface="Times New Roman"/>
                <a:cs typeface="Times New Roman"/>
              </a:rPr>
              <a:t>28388 </a:t>
            </a:r>
            <a:r>
              <a:rPr dirty="0" sz="1000" spc="-65">
                <a:latin typeface="Times New Roman"/>
                <a:cs typeface="Times New Roman"/>
              </a:rPr>
              <a:t>sayılı </a:t>
            </a:r>
            <a:r>
              <a:rPr dirty="0" sz="1000" spc="-45">
                <a:latin typeface="Times New Roman"/>
                <a:cs typeface="Times New Roman"/>
              </a:rPr>
              <a:t>Resmî </a:t>
            </a:r>
            <a:r>
              <a:rPr dirty="0" sz="1000" spc="-50">
                <a:latin typeface="Times New Roman"/>
                <a:cs typeface="Times New Roman"/>
              </a:rPr>
              <a:t>Gazete’de </a:t>
            </a:r>
            <a:r>
              <a:rPr dirty="0" sz="1000" spc="-70">
                <a:latin typeface="Times New Roman"/>
                <a:cs typeface="Times New Roman"/>
              </a:rPr>
              <a:t>yayımlanan </a:t>
            </a:r>
            <a:r>
              <a:rPr dirty="0" sz="1000" spc="-60">
                <a:latin typeface="Times New Roman"/>
                <a:cs typeface="Times New Roman"/>
              </a:rPr>
              <a:t>Yükseköğretim </a:t>
            </a:r>
            <a:r>
              <a:rPr dirty="0" sz="1000" spc="-55">
                <a:latin typeface="Times New Roman"/>
                <a:cs typeface="Times New Roman"/>
              </a:rPr>
              <a:t>KurumlarıÖğrenci </a:t>
            </a:r>
            <a:r>
              <a:rPr dirty="0" sz="1000" spc="-75">
                <a:latin typeface="Times New Roman"/>
                <a:cs typeface="Times New Roman"/>
              </a:rPr>
              <a:t>Disiplin  </a:t>
            </a:r>
            <a:r>
              <a:rPr dirty="0" sz="1000" spc="-70">
                <a:latin typeface="Times New Roman"/>
                <a:cs typeface="Times New Roman"/>
              </a:rPr>
              <a:t>Yönetmeliğine </a:t>
            </a:r>
            <a:r>
              <a:rPr dirty="0" sz="1000" spc="-60">
                <a:latin typeface="Times New Roman"/>
                <a:cs typeface="Times New Roman"/>
              </a:rPr>
              <a:t>göre  </a:t>
            </a:r>
            <a:r>
              <a:rPr dirty="0" sz="1000" spc="-85">
                <a:latin typeface="Times New Roman"/>
                <a:cs typeface="Times New Roman"/>
              </a:rPr>
              <a:t>disiplin </a:t>
            </a:r>
            <a:r>
              <a:rPr dirty="0" sz="1000" spc="-55">
                <a:latin typeface="Times New Roman"/>
                <a:cs typeface="Times New Roman"/>
              </a:rPr>
              <a:t>soruşturması </a:t>
            </a:r>
            <a:r>
              <a:rPr dirty="0" sz="1000" spc="-80">
                <a:latin typeface="Times New Roman"/>
                <a:cs typeface="Times New Roman"/>
              </a:rPr>
              <a:t>açıldığında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0">
                <a:latin typeface="Times New Roman"/>
                <a:cs typeface="Times New Roman"/>
              </a:rPr>
              <a:t>sınav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60">
                <a:latin typeface="Times New Roman"/>
                <a:cs typeface="Times New Roman"/>
              </a:rPr>
              <a:t>sıfır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(0)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75">
                <a:latin typeface="Times New Roman"/>
                <a:cs typeface="Times New Roman"/>
              </a:rPr>
              <a:t>işlenir.  </a:t>
            </a:r>
            <a:r>
              <a:rPr dirty="0" sz="1000" spc="-60">
                <a:latin typeface="Times New Roman"/>
                <a:cs typeface="Times New Roman"/>
              </a:rPr>
              <a:t>Soruşturma sonucu </a:t>
            </a:r>
            <a:r>
              <a:rPr dirty="0" sz="1000" spc="-65">
                <a:latin typeface="Times New Roman"/>
                <a:cs typeface="Times New Roman"/>
              </a:rPr>
              <a:t>öğrenciye </a:t>
            </a:r>
            <a:r>
              <a:rPr dirty="0" sz="1000" spc="-60">
                <a:latin typeface="Times New Roman"/>
                <a:cs typeface="Times New Roman"/>
              </a:rPr>
              <a:t>herhangi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ceza </a:t>
            </a:r>
            <a:r>
              <a:rPr dirty="0" sz="1000" spc="-75">
                <a:latin typeface="Times New Roman"/>
                <a:cs typeface="Times New Roman"/>
              </a:rPr>
              <a:t>verilmediği </a:t>
            </a:r>
            <a:r>
              <a:rPr dirty="0" sz="1000" spc="-65">
                <a:latin typeface="Times New Roman"/>
                <a:cs typeface="Times New Roman"/>
              </a:rPr>
              <a:t>takdirde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65">
                <a:latin typeface="Times New Roman"/>
                <a:cs typeface="Times New Roman"/>
              </a:rPr>
              <a:t>alınan notu </a:t>
            </a:r>
            <a:r>
              <a:rPr dirty="0" sz="1000" spc="-50">
                <a:latin typeface="Times New Roman"/>
                <a:cs typeface="Times New Roman"/>
              </a:rPr>
              <a:t>geçerli  </a:t>
            </a:r>
            <a:r>
              <a:rPr dirty="0" sz="1000" spc="-65">
                <a:latin typeface="Times New Roman"/>
                <a:cs typeface="Times New Roman"/>
              </a:rPr>
              <a:t>sayılır.</a:t>
            </a:r>
            <a:endParaRPr sz="1000">
              <a:latin typeface="Times New Roman"/>
              <a:cs typeface="Times New Roman"/>
            </a:endParaRPr>
          </a:p>
          <a:p>
            <a:pPr algn="just" marL="38100" marR="52069" indent="281940">
              <a:lnSpc>
                <a:spcPts val="1080"/>
              </a:lnSpc>
              <a:buAutoNum type="arabicParenBoth" startAt="2"/>
              <a:tabLst>
                <a:tab pos="505459" algn="l"/>
              </a:tabLst>
            </a:pPr>
            <a:r>
              <a:rPr dirty="0" sz="1000" spc="-60">
                <a:latin typeface="Times New Roman"/>
                <a:cs typeface="Times New Roman"/>
              </a:rPr>
              <a:t>Sınav </a:t>
            </a:r>
            <a:r>
              <a:rPr dirty="0" sz="1000" spc="-50">
                <a:latin typeface="Times New Roman"/>
                <a:cs typeface="Times New Roman"/>
              </a:rPr>
              <a:t>evrakları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60">
                <a:latin typeface="Times New Roman"/>
                <a:cs typeface="Times New Roman"/>
              </a:rPr>
              <a:t>elemanı </a:t>
            </a:r>
            <a:r>
              <a:rPr dirty="0" sz="1000" spc="-50">
                <a:latin typeface="Times New Roman"/>
                <a:cs typeface="Times New Roman"/>
              </a:rPr>
              <a:t>tarafından her </a:t>
            </a:r>
            <a:r>
              <a:rPr dirty="0" sz="1000" spc="-70">
                <a:latin typeface="Times New Roman"/>
                <a:cs typeface="Times New Roman"/>
              </a:rPr>
              <a:t>dönem sonunda </a:t>
            </a:r>
            <a:r>
              <a:rPr dirty="0" sz="1000" spc="-50">
                <a:latin typeface="Times New Roman"/>
                <a:cs typeface="Times New Roman"/>
              </a:rPr>
              <a:t>tutanak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80">
                <a:latin typeface="Times New Roman"/>
                <a:cs typeface="Times New Roman"/>
              </a:rPr>
              <a:t>birime  </a:t>
            </a:r>
            <a:r>
              <a:rPr dirty="0" sz="1000" spc="-65">
                <a:latin typeface="Times New Roman"/>
                <a:cs typeface="Times New Roman"/>
              </a:rPr>
              <a:t>teslim </a:t>
            </a:r>
            <a:r>
              <a:rPr dirty="0" sz="1000" spc="-75">
                <a:latin typeface="Times New Roman"/>
                <a:cs typeface="Times New Roman"/>
              </a:rPr>
              <a:t>edilir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iki yıl boyunca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saklanır.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065"/>
              </a:lnSpc>
            </a:pPr>
            <a:r>
              <a:rPr dirty="0" sz="1000" spc="-40" b="1">
                <a:latin typeface="Times New Roman"/>
                <a:cs typeface="Times New Roman"/>
              </a:rPr>
              <a:t>Mazeret</a:t>
            </a:r>
            <a:r>
              <a:rPr dirty="0" sz="1000" spc="-25" b="1">
                <a:latin typeface="Times New Roman"/>
                <a:cs typeface="Times New Roman"/>
              </a:rPr>
              <a:t> </a:t>
            </a:r>
            <a:r>
              <a:rPr dirty="0" sz="1000" spc="-40" b="1">
                <a:latin typeface="Times New Roman"/>
                <a:cs typeface="Times New Roman"/>
              </a:rPr>
              <a:t>sınavı</a:t>
            </a:r>
            <a:endParaRPr sz="1000">
              <a:latin typeface="Times New Roman"/>
              <a:cs typeface="Times New Roman"/>
            </a:endParaRPr>
          </a:p>
          <a:p>
            <a:pPr algn="just" marL="38100" marR="3810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22 </a:t>
            </a:r>
            <a:r>
              <a:rPr dirty="0" sz="1000" spc="-15" b="1">
                <a:latin typeface="Times New Roman"/>
                <a:cs typeface="Times New Roman"/>
              </a:rPr>
              <a:t>–</a:t>
            </a:r>
            <a:r>
              <a:rPr dirty="0" sz="1000" spc="-15">
                <a:latin typeface="Times New Roman"/>
                <a:cs typeface="Times New Roman"/>
              </a:rPr>
              <a:t>(1) </a:t>
            </a:r>
            <a:r>
              <a:rPr dirty="0" sz="1000" spc="-55">
                <a:latin typeface="Times New Roman"/>
                <a:cs typeface="Times New Roman"/>
              </a:rPr>
              <a:t>Fakülte,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meslek </a:t>
            </a:r>
            <a:r>
              <a:rPr dirty="0" sz="1000" spc="-70">
                <a:latin typeface="Times New Roman"/>
                <a:cs typeface="Times New Roman"/>
              </a:rPr>
              <a:t>yüksekokullarında, </a:t>
            </a:r>
            <a:r>
              <a:rPr dirty="0" sz="1000" spc="-35">
                <a:latin typeface="Times New Roman"/>
                <a:cs typeface="Times New Roman"/>
              </a:rPr>
              <a:t>ara </a:t>
            </a:r>
            <a:r>
              <a:rPr dirty="0" sz="1000" spc="-60">
                <a:latin typeface="Times New Roman"/>
                <a:cs typeface="Times New Roman"/>
              </a:rPr>
              <a:t>sınavlardan  </a:t>
            </a:r>
            <a:r>
              <a:rPr dirty="0" sz="1000" spc="-50">
                <a:latin typeface="Times New Roman"/>
                <a:cs typeface="Times New Roman"/>
              </a:rPr>
              <a:t>herhangi </a:t>
            </a:r>
            <a:r>
              <a:rPr dirty="0" sz="1000" spc="-75">
                <a:latin typeface="Times New Roman"/>
                <a:cs typeface="Times New Roman"/>
              </a:rPr>
              <a:t>birine </a:t>
            </a:r>
            <a:r>
              <a:rPr dirty="0" sz="1000" spc="-65">
                <a:latin typeface="Times New Roman"/>
                <a:cs typeface="Times New Roman"/>
              </a:rPr>
              <a:t>haklı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0">
                <a:latin typeface="Times New Roman"/>
                <a:cs typeface="Times New Roman"/>
              </a:rPr>
              <a:t>geçerli </a:t>
            </a:r>
            <a:r>
              <a:rPr dirty="0" sz="1000" spc="-65">
                <a:latin typeface="Times New Roman"/>
                <a:cs typeface="Times New Roman"/>
              </a:rPr>
              <a:t>nedenlerle katılamayan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40">
                <a:latin typeface="Times New Roman"/>
                <a:cs typeface="Times New Roman"/>
              </a:rPr>
              <a:t>kararı 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50">
                <a:latin typeface="Times New Roman"/>
                <a:cs typeface="Times New Roman"/>
              </a:rPr>
              <a:t>mazeret </a:t>
            </a:r>
            <a:r>
              <a:rPr dirty="0" sz="1000" spc="-60">
                <a:latin typeface="Times New Roman"/>
                <a:cs typeface="Times New Roman"/>
              </a:rPr>
              <a:t>sınavı</a:t>
            </a:r>
            <a:r>
              <a:rPr dirty="0" sz="1000" spc="-16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yapılabilir.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125"/>
              </a:lnSpc>
            </a:pPr>
            <a:r>
              <a:rPr dirty="0" sz="1000" spc="-30" b="1">
                <a:latin typeface="Times New Roman"/>
                <a:cs typeface="Times New Roman"/>
              </a:rPr>
              <a:t>Tek </a:t>
            </a:r>
            <a:r>
              <a:rPr dirty="0" sz="1000" spc="-40" b="1">
                <a:latin typeface="Times New Roman"/>
                <a:cs typeface="Times New Roman"/>
              </a:rPr>
              <a:t>Ders</a:t>
            </a:r>
            <a:r>
              <a:rPr dirty="0" sz="1000" spc="90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Sınavı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110"/>
              </a:lnSpc>
              <a:spcBef>
                <a:spcPts val="120"/>
              </a:spcBef>
            </a:pPr>
            <a:r>
              <a:rPr dirty="0" sz="1000" spc="-6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23 </a:t>
            </a:r>
            <a:r>
              <a:rPr dirty="0" sz="1000" spc="-40" b="1">
                <a:latin typeface="Times New Roman"/>
                <a:cs typeface="Times New Roman"/>
              </a:rPr>
              <a:t>–</a:t>
            </a:r>
            <a:r>
              <a:rPr dirty="0" sz="1000" spc="75" b="1">
                <a:latin typeface="Times New Roman"/>
                <a:cs typeface="Times New Roman"/>
              </a:rPr>
              <a:t> </a:t>
            </a:r>
            <a:r>
              <a:rPr dirty="0" sz="1000" spc="-35" b="1">
                <a:latin typeface="Times New Roman"/>
                <a:cs typeface="Times New Roman"/>
              </a:rPr>
              <a:t>(Değişik:RG-30/10/2020-31289)</a:t>
            </a:r>
            <a:r>
              <a:rPr dirty="0" baseline="21604" sz="1350" spc="-52" b="1">
                <a:latin typeface="Times New Roman"/>
                <a:cs typeface="Times New Roman"/>
              </a:rPr>
              <a:t>(1)</a:t>
            </a:r>
            <a:endParaRPr baseline="21604" sz="1350">
              <a:latin typeface="Times New Roman"/>
              <a:cs typeface="Times New Roman"/>
            </a:endParaRPr>
          </a:p>
          <a:p>
            <a:pPr algn="just" marL="38100" marR="45720" indent="281940">
              <a:lnSpc>
                <a:spcPts val="1080"/>
              </a:lnSpc>
              <a:spcBef>
                <a:spcPts val="50"/>
              </a:spcBef>
            </a:pPr>
            <a:r>
              <a:rPr dirty="0" sz="1000" spc="-50">
                <a:latin typeface="Times New Roman"/>
                <a:cs typeface="Times New Roman"/>
              </a:rPr>
              <a:t>(1) </a:t>
            </a:r>
            <a:r>
              <a:rPr dirty="0" sz="1000" spc="-55">
                <a:latin typeface="Times New Roman"/>
                <a:cs typeface="Times New Roman"/>
              </a:rPr>
              <a:t>Diğer </a:t>
            </a:r>
            <a:r>
              <a:rPr dirty="0" sz="1000" spc="-50">
                <a:latin typeface="Times New Roman"/>
                <a:cs typeface="Times New Roman"/>
              </a:rPr>
              <a:t>derslerden </a:t>
            </a:r>
            <a:r>
              <a:rPr dirty="0" sz="1000" spc="-55">
                <a:latin typeface="Times New Roman"/>
                <a:cs typeface="Times New Roman"/>
              </a:rPr>
              <a:t>başarılı </a:t>
            </a:r>
            <a:r>
              <a:rPr dirty="0" sz="1000" spc="-70">
                <a:latin typeface="Times New Roman"/>
                <a:cs typeface="Times New Roman"/>
              </a:rPr>
              <a:t>oldukları halde </a:t>
            </a:r>
            <a:r>
              <a:rPr dirty="0" sz="1000" spc="-40">
                <a:latin typeface="Times New Roman"/>
                <a:cs typeface="Times New Roman"/>
              </a:rPr>
              <a:t>sadece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55">
                <a:latin typeface="Times New Roman"/>
                <a:cs typeface="Times New Roman"/>
              </a:rPr>
              <a:t>başarısız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80">
                <a:latin typeface="Times New Roman"/>
                <a:cs typeface="Times New Roman"/>
              </a:rPr>
              <a:t>koşullu  </a:t>
            </a:r>
            <a:r>
              <a:rPr dirty="0" sz="1000" spc="-55">
                <a:latin typeface="Times New Roman"/>
                <a:cs typeface="Times New Roman"/>
              </a:rPr>
              <a:t>başarılı </a:t>
            </a:r>
            <a:r>
              <a:rPr dirty="0" sz="1000" spc="-65">
                <a:latin typeface="Times New Roman"/>
                <a:cs typeface="Times New Roman"/>
              </a:rPr>
              <a:t>olmaları </a:t>
            </a:r>
            <a:r>
              <a:rPr dirty="0" sz="1000" spc="-70">
                <a:latin typeface="Times New Roman"/>
                <a:cs typeface="Times New Roman"/>
              </a:rPr>
              <a:t>nedeniyle </a:t>
            </a:r>
            <a:r>
              <a:rPr dirty="0" sz="1000" spc="-75">
                <a:latin typeface="Times New Roman"/>
                <a:cs typeface="Times New Roman"/>
              </a:rPr>
              <a:t>mezun </a:t>
            </a:r>
            <a:r>
              <a:rPr dirty="0" sz="1000" spc="-65">
                <a:latin typeface="Times New Roman"/>
                <a:cs typeface="Times New Roman"/>
              </a:rPr>
              <a:t>olamayan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65">
                <a:latin typeface="Times New Roman"/>
                <a:cs typeface="Times New Roman"/>
              </a:rPr>
              <a:t>akademik </a:t>
            </a:r>
            <a:r>
              <a:rPr dirty="0" sz="1000" spc="-75">
                <a:latin typeface="Times New Roman"/>
                <a:cs typeface="Times New Roman"/>
              </a:rPr>
              <a:t>takvimde </a:t>
            </a:r>
            <a:r>
              <a:rPr dirty="0" sz="1000" spc="-70">
                <a:latin typeface="Times New Roman"/>
                <a:cs typeface="Times New Roman"/>
              </a:rPr>
              <a:t>belirtilen </a:t>
            </a:r>
            <a:r>
              <a:rPr dirty="0" sz="1000" spc="-60">
                <a:latin typeface="Times New Roman"/>
                <a:cs typeface="Times New Roman"/>
              </a:rPr>
              <a:t>tarihlerde  </a:t>
            </a:r>
            <a:r>
              <a:rPr dirty="0" sz="1000" spc="-40">
                <a:latin typeface="Times New Roman"/>
                <a:cs typeface="Times New Roman"/>
              </a:rPr>
              <a:t>tek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60">
                <a:latin typeface="Times New Roman"/>
                <a:cs typeface="Times New Roman"/>
              </a:rPr>
              <a:t>sınavı </a:t>
            </a:r>
            <a:r>
              <a:rPr dirty="0" sz="1000" spc="-80">
                <a:latin typeface="Times New Roman"/>
                <a:cs typeface="Times New Roman"/>
              </a:rPr>
              <a:t>yapılır. </a:t>
            </a:r>
            <a:r>
              <a:rPr dirty="0" sz="1000" spc="-60">
                <a:latin typeface="Times New Roman"/>
                <a:cs typeface="Times New Roman"/>
              </a:rPr>
              <a:t>Öğrencilerin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60">
                <a:latin typeface="Times New Roman"/>
                <a:cs typeface="Times New Roman"/>
              </a:rPr>
              <a:t>sınava </a:t>
            </a:r>
            <a:r>
              <a:rPr dirty="0" sz="1000" spc="-70">
                <a:latin typeface="Times New Roman"/>
                <a:cs typeface="Times New Roman"/>
              </a:rPr>
              <a:t>girebilmeleri için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70">
                <a:latin typeface="Times New Roman"/>
                <a:cs typeface="Times New Roman"/>
              </a:rPr>
              <a:t>dönem içindeki </a:t>
            </a:r>
            <a:r>
              <a:rPr dirty="0" sz="1000" spc="-60">
                <a:latin typeface="Times New Roman"/>
                <a:cs typeface="Times New Roman"/>
              </a:rPr>
              <a:t>ödev ve  devam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gibi </a:t>
            </a:r>
            <a:r>
              <a:rPr dirty="0" sz="1000" spc="-70">
                <a:latin typeface="Times New Roman"/>
                <a:cs typeface="Times New Roman"/>
              </a:rPr>
              <a:t>gerekliliklerini </a:t>
            </a:r>
            <a:r>
              <a:rPr dirty="0" sz="1000" spc="-65">
                <a:latin typeface="Times New Roman"/>
                <a:cs typeface="Times New Roman"/>
              </a:rPr>
              <a:t>yerine </a:t>
            </a:r>
            <a:r>
              <a:rPr dirty="0" sz="1000" spc="-60">
                <a:latin typeface="Times New Roman"/>
                <a:cs typeface="Times New Roman"/>
              </a:rPr>
              <a:t>getirmeleri gerekir. </a:t>
            </a:r>
            <a:r>
              <a:rPr dirty="0" sz="1000" spc="-75">
                <a:latin typeface="Times New Roman"/>
                <a:cs typeface="Times New Roman"/>
              </a:rPr>
              <a:t>Tek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5">
                <a:latin typeface="Times New Roman"/>
                <a:cs typeface="Times New Roman"/>
              </a:rPr>
              <a:t>sınavının </a:t>
            </a:r>
            <a:r>
              <a:rPr dirty="0" sz="1000" spc="-45">
                <a:latin typeface="Times New Roman"/>
                <a:cs typeface="Times New Roman"/>
              </a:rPr>
              <a:t>harf </a:t>
            </a:r>
            <a:r>
              <a:rPr dirty="0" sz="1000" spc="-75">
                <a:latin typeface="Times New Roman"/>
                <a:cs typeface="Times New Roman"/>
              </a:rPr>
              <a:t>notunun  </a:t>
            </a:r>
            <a:r>
              <a:rPr dirty="0" sz="1000" spc="-70">
                <a:latin typeface="Times New Roman"/>
                <a:cs typeface="Times New Roman"/>
              </a:rPr>
              <a:t>belirlenmesinde </a:t>
            </a:r>
            <a:r>
              <a:rPr dirty="0" sz="1000" spc="-35">
                <a:latin typeface="Times New Roman"/>
                <a:cs typeface="Times New Roman"/>
              </a:rPr>
              <a:t>ara </a:t>
            </a:r>
            <a:r>
              <a:rPr dirty="0" sz="1000" spc="-60">
                <a:latin typeface="Times New Roman"/>
                <a:cs typeface="Times New Roman"/>
              </a:rPr>
              <a:t>sınav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70">
                <a:latin typeface="Times New Roman"/>
                <a:cs typeface="Times New Roman"/>
              </a:rPr>
              <a:t>dikkate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alınmaz.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065"/>
              </a:lnSpc>
            </a:pPr>
            <a:r>
              <a:rPr dirty="0" sz="1000" spc="-45" b="1">
                <a:latin typeface="Times New Roman"/>
                <a:cs typeface="Times New Roman"/>
              </a:rPr>
              <a:t>Başarı </a:t>
            </a:r>
            <a:r>
              <a:rPr dirty="0" sz="1000" spc="-35" b="1">
                <a:latin typeface="Times New Roman"/>
                <a:cs typeface="Times New Roman"/>
              </a:rPr>
              <a:t>değerlendirmesi </a:t>
            </a:r>
            <a:r>
              <a:rPr dirty="0" sz="1000" spc="-30" b="1">
                <a:latin typeface="Times New Roman"/>
                <a:cs typeface="Times New Roman"/>
              </a:rPr>
              <a:t>ve</a:t>
            </a:r>
            <a:r>
              <a:rPr dirty="0" sz="1000" spc="75" b="1">
                <a:latin typeface="Times New Roman"/>
                <a:cs typeface="Times New Roman"/>
              </a:rPr>
              <a:t> </a:t>
            </a:r>
            <a:r>
              <a:rPr dirty="0" sz="1000" spc="-50" b="1">
                <a:latin typeface="Times New Roman"/>
                <a:cs typeface="Times New Roman"/>
              </a:rPr>
              <a:t>notlar</a:t>
            </a:r>
            <a:endParaRPr sz="1000">
              <a:latin typeface="Times New Roman"/>
              <a:cs typeface="Times New Roman"/>
            </a:endParaRPr>
          </a:p>
          <a:p>
            <a:pPr algn="just" marL="38100" marR="3810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24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55">
                <a:latin typeface="Times New Roman"/>
                <a:cs typeface="Times New Roman"/>
              </a:rPr>
              <a:t>Dönem </a:t>
            </a:r>
            <a:r>
              <a:rPr dirty="0" sz="1000" spc="-50">
                <a:latin typeface="Times New Roman"/>
                <a:cs typeface="Times New Roman"/>
              </a:rPr>
              <a:t>içi </a:t>
            </a:r>
            <a:r>
              <a:rPr dirty="0" sz="1000" spc="-65">
                <a:latin typeface="Times New Roman"/>
                <a:cs typeface="Times New Roman"/>
              </a:rPr>
              <a:t>değerlendirmelerin </a:t>
            </a:r>
            <a:r>
              <a:rPr dirty="0" sz="1000" spc="-40">
                <a:latin typeface="Times New Roman"/>
                <a:cs typeface="Times New Roman"/>
              </a:rPr>
              <a:t>başarı </a:t>
            </a:r>
            <a:r>
              <a:rPr dirty="0" sz="1000" spc="-70">
                <a:latin typeface="Times New Roman"/>
                <a:cs typeface="Times New Roman"/>
              </a:rPr>
              <a:t>notuna </a:t>
            </a:r>
            <a:r>
              <a:rPr dirty="0" sz="1000" spc="-60">
                <a:latin typeface="Times New Roman"/>
                <a:cs typeface="Times New Roman"/>
              </a:rPr>
              <a:t>katkısı </a:t>
            </a:r>
            <a:r>
              <a:rPr dirty="0" sz="1000" spc="-65">
                <a:latin typeface="Times New Roman"/>
                <a:cs typeface="Times New Roman"/>
              </a:rPr>
              <a:t>%40,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0">
                <a:latin typeface="Times New Roman"/>
                <a:cs typeface="Times New Roman"/>
              </a:rPr>
              <a:t>sonu  </a:t>
            </a:r>
            <a:r>
              <a:rPr dirty="0" sz="1000" spc="-65">
                <a:latin typeface="Times New Roman"/>
                <a:cs typeface="Times New Roman"/>
              </a:rPr>
              <a:t>değerlendirmelerinin </a:t>
            </a:r>
            <a:r>
              <a:rPr dirty="0" sz="1000" spc="-40">
                <a:latin typeface="Times New Roman"/>
                <a:cs typeface="Times New Roman"/>
              </a:rPr>
              <a:t>başarı </a:t>
            </a:r>
            <a:r>
              <a:rPr dirty="0" sz="1000" spc="-70">
                <a:latin typeface="Times New Roman"/>
                <a:cs typeface="Times New Roman"/>
              </a:rPr>
              <a:t>notuna </a:t>
            </a:r>
            <a:r>
              <a:rPr dirty="0" sz="1000" spc="-60">
                <a:latin typeface="Times New Roman"/>
                <a:cs typeface="Times New Roman"/>
              </a:rPr>
              <a:t>katkısı %60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65">
                <a:latin typeface="Times New Roman"/>
                <a:cs typeface="Times New Roman"/>
              </a:rPr>
              <a:t>hesaplanır. </a:t>
            </a:r>
            <a:r>
              <a:rPr dirty="0" sz="1000" spc="-55">
                <a:latin typeface="Times New Roman"/>
                <a:cs typeface="Times New Roman"/>
              </a:rPr>
              <a:t>Bir dersin </a:t>
            </a:r>
            <a:r>
              <a:rPr dirty="0" sz="1000" spc="-40">
                <a:latin typeface="Times New Roman"/>
                <a:cs typeface="Times New Roman"/>
              </a:rPr>
              <a:t>başarı </a:t>
            </a:r>
            <a:r>
              <a:rPr dirty="0" sz="1000" spc="-65">
                <a:latin typeface="Times New Roman"/>
                <a:cs typeface="Times New Roman"/>
              </a:rPr>
              <a:t>notu, </a:t>
            </a:r>
            <a:r>
              <a:rPr dirty="0" sz="1000" spc="-45">
                <a:latin typeface="Times New Roman"/>
                <a:cs typeface="Times New Roman"/>
              </a:rPr>
              <a:t>Senato 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belirlenen </a:t>
            </a:r>
            <a:r>
              <a:rPr dirty="0" sz="1000" spc="-40">
                <a:latin typeface="Times New Roman"/>
                <a:cs typeface="Times New Roman"/>
              </a:rPr>
              <a:t>esaslara </a:t>
            </a:r>
            <a:r>
              <a:rPr dirty="0" sz="1000" spc="-55">
                <a:latin typeface="Times New Roman"/>
                <a:cs typeface="Times New Roman"/>
              </a:rPr>
              <a:t>göre; aşağıdaki harfli </a:t>
            </a:r>
            <a:r>
              <a:rPr dirty="0" sz="1000" spc="-40">
                <a:latin typeface="Times New Roman"/>
                <a:cs typeface="Times New Roman"/>
              </a:rPr>
              <a:t>başarı </a:t>
            </a:r>
            <a:r>
              <a:rPr dirty="0" sz="1000" spc="-65">
                <a:latin typeface="Times New Roman"/>
                <a:cs typeface="Times New Roman"/>
              </a:rPr>
              <a:t>notlarından </a:t>
            </a:r>
            <a:r>
              <a:rPr dirty="0" sz="1000" spc="-75">
                <a:latin typeface="Times New Roman"/>
                <a:cs typeface="Times New Roman"/>
              </a:rPr>
              <a:t>birisine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dönüştürülür:</a:t>
            </a:r>
            <a:endParaRPr sz="1000">
              <a:latin typeface="Times New Roman"/>
              <a:cs typeface="Times New Roman"/>
            </a:endParaRPr>
          </a:p>
          <a:p>
            <a:pPr algn="just" marL="1710689">
              <a:lnSpc>
                <a:spcPts val="1065"/>
              </a:lnSpc>
            </a:pPr>
            <a:r>
              <a:rPr dirty="0" sz="1000" spc="-70">
                <a:latin typeface="Times New Roman"/>
                <a:cs typeface="Times New Roman"/>
              </a:rPr>
              <a:t>Mutlak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Değerlendirme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64984" y="5354710"/>
          <a:ext cx="4406900" cy="1776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6740"/>
                <a:gridCol w="811529"/>
                <a:gridCol w="1061720"/>
                <a:gridCol w="890905"/>
                <a:gridCol w="1054735"/>
              </a:tblGrid>
              <a:tr h="270585">
                <a:tc>
                  <a:txBody>
                    <a:bodyPr/>
                    <a:lstStyle/>
                    <a:p>
                      <a:pPr algn="r" marR="76835">
                        <a:lnSpc>
                          <a:spcPts val="919"/>
                        </a:lnSpc>
                      </a:pP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Harf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Notu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80010">
                        <a:lnSpc>
                          <a:spcPts val="1110"/>
                        </a:lnSpc>
                      </a:pPr>
                      <a:r>
                        <a:rPr dirty="0" u="sng" sz="10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u="sng" sz="1000" spc="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u="sng" sz="10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u="sng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ş</a:t>
                      </a:r>
                      <a:r>
                        <a:rPr dirty="0" u="sng" sz="1000" spc="-8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ılı</a:t>
                      </a:r>
                      <a:r>
                        <a:rPr dirty="0" u="sng" sz="1000" spc="-4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70"/>
                        </a:lnSpc>
                        <a:spcBef>
                          <a:spcPts val="855"/>
                        </a:spcBef>
                      </a:pPr>
                      <a:r>
                        <a:rPr dirty="0" u="sng" sz="1000" spc="-3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Başarı</a:t>
                      </a:r>
                      <a:r>
                        <a:rPr dirty="0" u="sng" sz="1000" spc="-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6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Notu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8585"/>
                </a:tc>
                <a:tc>
                  <a:txBody>
                    <a:bodyPr/>
                    <a:lstStyle/>
                    <a:p>
                      <a:pPr algn="r" marR="200660">
                        <a:lnSpc>
                          <a:spcPts val="919"/>
                        </a:lnSpc>
                      </a:pP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spc="-8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 spc="-8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-45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45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254000">
                        <a:lnSpc>
                          <a:spcPts val="1110"/>
                        </a:lnSpc>
                      </a:pPr>
                      <a:r>
                        <a:rPr dirty="0" u="sng" sz="1000" spc="-6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u="sng" sz="1000" spc="-114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6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Aralıklar</a:t>
                      </a: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70"/>
                        </a:lnSpc>
                        <a:spcBef>
                          <a:spcPts val="855"/>
                        </a:spcBef>
                      </a:pPr>
                      <a:r>
                        <a:rPr dirty="0" u="sng" sz="1000" spc="-6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AKTS</a:t>
                      </a:r>
                      <a:r>
                        <a:rPr dirty="0" u="sng" sz="1000" spc="-5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6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Notu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8585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70"/>
                        </a:lnSpc>
                        <a:spcBef>
                          <a:spcPts val="855"/>
                        </a:spcBef>
                      </a:pPr>
                      <a:r>
                        <a:rPr dirty="0" u="sng" sz="1000" spc="-7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Anlam</a:t>
                      </a: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8585"/>
                </a:tc>
              </a:tr>
              <a:tr h="137198">
                <a:tc>
                  <a:txBody>
                    <a:bodyPr/>
                    <a:lstStyle/>
                    <a:p>
                      <a:pPr marL="245110">
                        <a:lnSpc>
                          <a:spcPts val="980"/>
                        </a:lnSpc>
                      </a:pP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AA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4,00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8480">
                        <a:lnSpc>
                          <a:spcPts val="980"/>
                        </a:lnSpc>
                      </a:pP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90-100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63195">
                        <a:lnSpc>
                          <a:spcPts val="98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5595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Mükemmel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198">
                <a:tc>
                  <a:txBody>
                    <a:bodyPr/>
                    <a:lstStyle/>
                    <a:p>
                      <a:pPr marL="275590">
                        <a:lnSpc>
                          <a:spcPts val="980"/>
                        </a:lnSpc>
                      </a:pPr>
                      <a:r>
                        <a:rPr dirty="0" sz="1000" spc="-65">
                          <a:latin typeface="Times New Roman"/>
                          <a:cs typeface="Times New Roman"/>
                        </a:rPr>
                        <a:t>BA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3,50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ts val="980"/>
                        </a:lnSpc>
                      </a:pP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85-89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39065">
                        <a:lnSpc>
                          <a:spcPts val="98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B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ts val="980"/>
                        </a:lnSpc>
                      </a:pPr>
                      <a:r>
                        <a:rPr dirty="0" sz="1000" spc="-65">
                          <a:latin typeface="Times New Roman"/>
                          <a:cs typeface="Times New Roman"/>
                        </a:rPr>
                        <a:t>Çok 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İyi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198">
                <a:tc>
                  <a:txBody>
                    <a:bodyPr/>
                    <a:lstStyle/>
                    <a:p>
                      <a:pPr marL="275590">
                        <a:lnSpc>
                          <a:spcPts val="980"/>
                        </a:lnSpc>
                      </a:pPr>
                      <a:r>
                        <a:rPr dirty="0" sz="1000" spc="-65">
                          <a:latin typeface="Times New Roman"/>
                          <a:cs typeface="Times New Roman"/>
                        </a:rPr>
                        <a:t>BB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3,00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ts val="980"/>
                        </a:lnSpc>
                      </a:pP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80-84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6685">
                        <a:lnSpc>
                          <a:spcPts val="98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C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635">
                        <a:lnSpc>
                          <a:spcPts val="980"/>
                        </a:lnSpc>
                      </a:pP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İyi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198">
                <a:tc>
                  <a:txBody>
                    <a:bodyPr/>
                    <a:lstStyle/>
                    <a:p>
                      <a:pPr marL="275590">
                        <a:lnSpc>
                          <a:spcPts val="980"/>
                        </a:lnSpc>
                      </a:pPr>
                      <a:r>
                        <a:rPr dirty="0" sz="1000" spc="-65">
                          <a:latin typeface="Times New Roman"/>
                          <a:cs typeface="Times New Roman"/>
                        </a:rPr>
                        <a:t>CB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2,50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ts val="980"/>
                        </a:lnSpc>
                      </a:pP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70-79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0335">
                        <a:lnSpc>
                          <a:spcPts val="98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1815">
                        <a:lnSpc>
                          <a:spcPts val="980"/>
                        </a:lnSpc>
                      </a:pPr>
                      <a:r>
                        <a:rPr dirty="0" sz="1000" spc="-45">
                          <a:latin typeface="Times New Roman"/>
                          <a:cs typeface="Times New Roman"/>
                        </a:rPr>
                        <a:t>Orta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198">
                <a:tc>
                  <a:txBody>
                    <a:bodyPr/>
                    <a:lstStyle/>
                    <a:p>
                      <a:pPr marL="275590">
                        <a:lnSpc>
                          <a:spcPts val="980"/>
                        </a:lnSpc>
                      </a:pPr>
                      <a:r>
                        <a:rPr dirty="0" sz="1000" spc="-65">
                          <a:latin typeface="Times New Roman"/>
                          <a:cs typeface="Times New Roman"/>
                        </a:rPr>
                        <a:t>CC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2,00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ts val="980"/>
                        </a:lnSpc>
                      </a:pP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60-69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3189">
                        <a:lnSpc>
                          <a:spcPts val="98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6575">
                        <a:lnSpc>
                          <a:spcPts val="980"/>
                        </a:lnSpc>
                      </a:pPr>
                      <a:r>
                        <a:rPr dirty="0" sz="1000" spc="-45">
                          <a:latin typeface="Times New Roman"/>
                          <a:cs typeface="Times New Roman"/>
                        </a:rPr>
                        <a:t>Yeterli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198">
                <a:tc>
                  <a:txBody>
                    <a:bodyPr/>
                    <a:lstStyle/>
                    <a:p>
                      <a:pPr marL="275590">
                        <a:lnSpc>
                          <a:spcPts val="980"/>
                        </a:lnSpc>
                      </a:pP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DC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1,50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ts val="980"/>
                        </a:lnSpc>
                      </a:pP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55-59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7955">
                        <a:lnSpc>
                          <a:spcPts val="98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Koşullu</a:t>
                      </a:r>
                      <a:r>
                        <a:rPr dirty="0" sz="10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5">
                          <a:latin typeface="Times New Roman"/>
                          <a:cs typeface="Times New Roman"/>
                        </a:rPr>
                        <a:t>Başarılı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198">
                <a:tc>
                  <a:txBody>
                    <a:bodyPr/>
                    <a:lstStyle/>
                    <a:p>
                      <a:pPr marL="245110">
                        <a:lnSpc>
                          <a:spcPts val="980"/>
                        </a:lnSpc>
                      </a:pP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DD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1,00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980"/>
                        </a:lnSpc>
                      </a:pP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45-54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70815">
                        <a:lnSpc>
                          <a:spcPts val="98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Koşullu</a:t>
                      </a:r>
                      <a:r>
                        <a:rPr dirty="0" sz="10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5">
                          <a:latin typeface="Times New Roman"/>
                          <a:cs typeface="Times New Roman"/>
                        </a:rPr>
                        <a:t>Başarılı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198">
                <a:tc>
                  <a:txBody>
                    <a:bodyPr/>
                    <a:lstStyle/>
                    <a:p>
                      <a:pPr marL="275590">
                        <a:lnSpc>
                          <a:spcPts val="980"/>
                        </a:lnSpc>
                      </a:pPr>
                      <a:r>
                        <a:rPr dirty="0" sz="1000" spc="-65">
                          <a:latin typeface="Times New Roman"/>
                          <a:cs typeface="Times New Roman"/>
                        </a:rPr>
                        <a:t>FF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980"/>
                        </a:lnSpc>
                      </a:pP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0,00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ts val="980"/>
                        </a:lnSpc>
                      </a:pPr>
                      <a:r>
                        <a:rPr dirty="0" sz="1000" spc="-65">
                          <a:latin typeface="Times New Roman"/>
                          <a:cs typeface="Times New Roman"/>
                        </a:rPr>
                        <a:t>44 </a:t>
                      </a: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Altı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9855">
                        <a:lnSpc>
                          <a:spcPts val="980"/>
                        </a:lnSpc>
                      </a:pP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X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ts val="980"/>
                        </a:lnSpc>
                      </a:pPr>
                      <a:r>
                        <a:rPr dirty="0" sz="1000" spc="-55">
                          <a:latin typeface="Times New Roman"/>
                          <a:cs typeface="Times New Roman"/>
                        </a:rPr>
                        <a:t>Başarısız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198">
                <a:tc>
                  <a:txBody>
                    <a:bodyPr/>
                    <a:lstStyle/>
                    <a:p>
                      <a:pPr marL="275590">
                        <a:lnSpc>
                          <a:spcPts val="98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0650">
                        <a:lnSpc>
                          <a:spcPts val="980"/>
                        </a:lnSpc>
                      </a:pP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 spc="-4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7198">
                <a:tc>
                  <a:txBody>
                    <a:bodyPr/>
                    <a:lstStyle/>
                    <a:p>
                      <a:pPr marL="275590">
                        <a:lnSpc>
                          <a:spcPts val="980"/>
                        </a:lnSpc>
                      </a:pP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YT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98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000" spc="-8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3387">
                <a:tc>
                  <a:txBody>
                    <a:bodyPr/>
                    <a:lstStyle/>
                    <a:p>
                      <a:pPr marL="275590">
                        <a:lnSpc>
                          <a:spcPts val="950"/>
                        </a:lnSpc>
                      </a:pP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YZ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95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spc="-8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58634" y="7094832"/>
            <a:ext cx="4457065" cy="32454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350520">
              <a:lnSpc>
                <a:spcPts val="1140"/>
              </a:lnSpc>
              <a:spcBef>
                <a:spcPts val="120"/>
              </a:spcBef>
            </a:pPr>
            <a:r>
              <a:rPr dirty="0" sz="1000" spc="-50">
                <a:latin typeface="Times New Roman"/>
                <a:cs typeface="Times New Roman"/>
              </a:rPr>
              <a:t>(2) </a:t>
            </a:r>
            <a:r>
              <a:rPr dirty="0" sz="1000" spc="-60">
                <a:latin typeface="Times New Roman"/>
                <a:cs typeface="Times New Roman"/>
              </a:rPr>
              <a:t>Diğer </a:t>
            </a:r>
            <a:r>
              <a:rPr dirty="0" sz="1000" spc="-65">
                <a:latin typeface="Times New Roman"/>
                <a:cs typeface="Times New Roman"/>
              </a:rPr>
              <a:t>değerlendirmelerde </a:t>
            </a:r>
            <a:r>
              <a:rPr dirty="0" sz="1000" spc="-55">
                <a:latin typeface="Times New Roman"/>
                <a:cs typeface="Times New Roman"/>
              </a:rPr>
              <a:t>aşağıdaki </a:t>
            </a:r>
            <a:r>
              <a:rPr dirty="0" sz="1000" spc="-45">
                <a:latin typeface="Times New Roman"/>
                <a:cs typeface="Times New Roman"/>
              </a:rPr>
              <a:t>harf </a:t>
            </a:r>
            <a:r>
              <a:rPr dirty="0" sz="1000" spc="-60">
                <a:latin typeface="Times New Roman"/>
                <a:cs typeface="Times New Roman"/>
              </a:rPr>
              <a:t>notları</a:t>
            </a:r>
            <a:r>
              <a:rPr dirty="0" sz="1000" spc="-15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imes New Roman"/>
                <a:cs typeface="Times New Roman"/>
              </a:rPr>
              <a:t>kullanılır:</a:t>
            </a:r>
            <a:endParaRPr sz="1000">
              <a:latin typeface="Times New Roman"/>
              <a:cs typeface="Times New Roman"/>
            </a:endParaRPr>
          </a:p>
          <a:p>
            <a:pPr algn="just" marL="38100" marR="40640" indent="281940">
              <a:lnSpc>
                <a:spcPts val="1080"/>
              </a:lnSpc>
              <a:spcBef>
                <a:spcPts val="75"/>
              </a:spcBef>
              <a:buAutoNum type="alphaLcParenR"/>
              <a:tabLst>
                <a:tab pos="467359" algn="l"/>
              </a:tabLst>
            </a:pPr>
            <a:r>
              <a:rPr dirty="0" sz="1000" spc="-30">
                <a:latin typeface="Times New Roman"/>
                <a:cs typeface="Times New Roman"/>
              </a:rPr>
              <a:t>YT </a:t>
            </a:r>
            <a:r>
              <a:rPr dirty="0" sz="1000" spc="-60">
                <a:latin typeface="Times New Roman"/>
                <a:cs typeface="Times New Roman"/>
              </a:rPr>
              <a:t>(Yeterli)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30">
                <a:latin typeface="Times New Roman"/>
                <a:cs typeface="Times New Roman"/>
              </a:rPr>
              <a:t>YZ </a:t>
            </a:r>
            <a:r>
              <a:rPr dirty="0" sz="1000" spc="-55">
                <a:latin typeface="Times New Roman"/>
                <a:cs typeface="Times New Roman"/>
              </a:rPr>
              <a:t>(Yetersiz) </a:t>
            </a:r>
            <a:r>
              <a:rPr dirty="0" sz="1000" spc="-65">
                <a:latin typeface="Times New Roman"/>
                <a:cs typeface="Times New Roman"/>
              </a:rPr>
              <a:t>notları;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kurul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Senatonun </a:t>
            </a:r>
            <a:r>
              <a:rPr dirty="0" sz="1000" spc="-75">
                <a:latin typeface="Times New Roman"/>
                <a:cs typeface="Times New Roman"/>
              </a:rPr>
              <a:t>onayıyla </a:t>
            </a:r>
            <a:r>
              <a:rPr dirty="0" sz="1000" spc="-65">
                <a:latin typeface="Times New Roman"/>
                <a:cs typeface="Times New Roman"/>
              </a:rPr>
              <a:t>not  ortalamalarına katılması </a:t>
            </a:r>
            <a:r>
              <a:rPr dirty="0" sz="1000" spc="-80">
                <a:latin typeface="Times New Roman"/>
                <a:cs typeface="Times New Roman"/>
              </a:rPr>
              <a:t>uygun </a:t>
            </a:r>
            <a:r>
              <a:rPr dirty="0" sz="1000" spc="-70">
                <a:latin typeface="Times New Roman"/>
                <a:cs typeface="Times New Roman"/>
              </a:rPr>
              <a:t>görülmeyen </a:t>
            </a:r>
            <a:r>
              <a:rPr dirty="0" sz="1000" spc="-55">
                <a:latin typeface="Times New Roman"/>
                <a:cs typeface="Times New Roman"/>
              </a:rPr>
              <a:t>derslerde </a:t>
            </a:r>
            <a:r>
              <a:rPr dirty="0" sz="1000" spc="-60">
                <a:latin typeface="Times New Roman"/>
                <a:cs typeface="Times New Roman"/>
              </a:rPr>
              <a:t>başarının gösterilmesi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85">
                <a:latin typeface="Times New Roman"/>
                <a:cs typeface="Times New Roman"/>
              </a:rPr>
              <a:t>kullanılır.  </a:t>
            </a:r>
            <a:r>
              <a:rPr dirty="0" sz="1000" spc="-70">
                <a:latin typeface="Times New Roman"/>
                <a:cs typeface="Times New Roman"/>
              </a:rPr>
              <a:t>Böyle 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derste </a:t>
            </a:r>
            <a:r>
              <a:rPr dirty="0" sz="1000" spc="-50">
                <a:latin typeface="Times New Roman"/>
                <a:cs typeface="Times New Roman"/>
              </a:rPr>
              <a:t>yeterli </a:t>
            </a:r>
            <a:r>
              <a:rPr dirty="0" sz="1000" spc="-40">
                <a:latin typeface="Times New Roman"/>
                <a:cs typeface="Times New Roman"/>
              </a:rPr>
              <a:t>başarı </a:t>
            </a:r>
            <a:r>
              <a:rPr dirty="0" sz="1000" spc="-50">
                <a:latin typeface="Times New Roman"/>
                <a:cs typeface="Times New Roman"/>
              </a:rPr>
              <a:t>gösteren </a:t>
            </a:r>
            <a:r>
              <a:rPr dirty="0" sz="1000" spc="-65">
                <a:latin typeface="Times New Roman"/>
                <a:cs typeface="Times New Roman"/>
              </a:rPr>
              <a:t>öğrenciye </a:t>
            </a:r>
            <a:r>
              <a:rPr dirty="0" sz="1000" spc="-55">
                <a:latin typeface="Times New Roman"/>
                <a:cs typeface="Times New Roman"/>
              </a:rPr>
              <a:t>YT, gösteremeyen </a:t>
            </a:r>
            <a:r>
              <a:rPr dirty="0" sz="1000" spc="-65">
                <a:latin typeface="Times New Roman"/>
                <a:cs typeface="Times New Roman"/>
              </a:rPr>
              <a:t>öğrenciye </a:t>
            </a:r>
            <a:r>
              <a:rPr dirty="0" sz="1000" spc="-60">
                <a:latin typeface="Times New Roman"/>
                <a:cs typeface="Times New Roman"/>
              </a:rPr>
              <a:t>YZ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notu verilir.</a:t>
            </a:r>
            <a:endParaRPr sz="1000">
              <a:latin typeface="Times New Roman"/>
              <a:cs typeface="Times New Roman"/>
            </a:endParaRPr>
          </a:p>
          <a:p>
            <a:pPr algn="just" marL="38100" marR="38100" indent="281940">
              <a:lnSpc>
                <a:spcPts val="1080"/>
              </a:lnSpc>
              <a:buAutoNum type="alphaLcParenR"/>
              <a:tabLst>
                <a:tab pos="478790" algn="l"/>
              </a:tabLst>
            </a:pPr>
            <a:r>
              <a:rPr dirty="0" sz="1000" spc="-40">
                <a:latin typeface="Times New Roman"/>
                <a:cs typeface="Times New Roman"/>
              </a:rPr>
              <a:t>EK </a:t>
            </a:r>
            <a:r>
              <a:rPr dirty="0" sz="1000" spc="-60">
                <a:latin typeface="Times New Roman"/>
                <a:cs typeface="Times New Roman"/>
              </a:rPr>
              <a:t>(eksik) </a:t>
            </a:r>
            <a:r>
              <a:rPr dirty="0" sz="1000" spc="-65">
                <a:latin typeface="Times New Roman"/>
                <a:cs typeface="Times New Roman"/>
              </a:rPr>
              <a:t>notu; </a:t>
            </a:r>
            <a:r>
              <a:rPr dirty="0" sz="1000" spc="-50">
                <a:latin typeface="Times New Roman"/>
                <a:cs typeface="Times New Roman"/>
              </a:rPr>
              <a:t>geçerli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0">
                <a:latin typeface="Times New Roman"/>
                <a:cs typeface="Times New Roman"/>
              </a:rPr>
              <a:t>nedenle,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60">
                <a:latin typeface="Times New Roman"/>
                <a:cs typeface="Times New Roman"/>
              </a:rPr>
              <a:t>gereklerini </a:t>
            </a:r>
            <a:r>
              <a:rPr dirty="0" sz="1000" spc="-75">
                <a:latin typeface="Times New Roman"/>
                <a:cs typeface="Times New Roman"/>
              </a:rPr>
              <a:t>zamanında </a:t>
            </a:r>
            <a:r>
              <a:rPr dirty="0" sz="1000" spc="-65">
                <a:latin typeface="Times New Roman"/>
                <a:cs typeface="Times New Roman"/>
              </a:rPr>
              <a:t>tamamlayamayan  öğrenciye </a:t>
            </a:r>
            <a:r>
              <a:rPr dirty="0" sz="1000" spc="-75">
                <a:latin typeface="Times New Roman"/>
                <a:cs typeface="Times New Roman"/>
              </a:rPr>
              <a:t>verilir.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50">
                <a:latin typeface="Times New Roman"/>
                <a:cs typeface="Times New Roman"/>
              </a:rPr>
              <a:t>alan </a:t>
            </a:r>
            <a:r>
              <a:rPr dirty="0" sz="1000" spc="-60">
                <a:latin typeface="Times New Roman"/>
                <a:cs typeface="Times New Roman"/>
              </a:rPr>
              <a:t>öğrenci,  </a:t>
            </a:r>
            <a:r>
              <a:rPr dirty="0" sz="1000" spc="-65">
                <a:latin typeface="Times New Roman"/>
                <a:cs typeface="Times New Roman"/>
              </a:rPr>
              <a:t>eksiklerini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55">
                <a:latin typeface="Times New Roman"/>
                <a:cs typeface="Times New Roman"/>
              </a:rPr>
              <a:t>sonraki </a:t>
            </a:r>
            <a:r>
              <a:rPr dirty="0" sz="1000" spc="-80">
                <a:latin typeface="Times New Roman"/>
                <a:cs typeface="Times New Roman"/>
              </a:rPr>
              <a:t>dönemin </a:t>
            </a:r>
            <a:r>
              <a:rPr dirty="0" sz="1000" spc="-60">
                <a:latin typeface="Times New Roman"/>
                <a:cs typeface="Times New Roman"/>
              </a:rPr>
              <a:t>başlamasından önce  </a:t>
            </a:r>
            <a:r>
              <a:rPr dirty="0" sz="1000" spc="-65">
                <a:latin typeface="Times New Roman"/>
                <a:cs typeface="Times New Roman"/>
              </a:rPr>
              <a:t>tamamlamak </a:t>
            </a:r>
            <a:r>
              <a:rPr dirty="0" sz="1000" spc="-75">
                <a:latin typeface="Times New Roman"/>
                <a:cs typeface="Times New Roman"/>
              </a:rPr>
              <a:t>zorundadır. </a:t>
            </a:r>
            <a:r>
              <a:rPr dirty="0" sz="1000" spc="-70">
                <a:latin typeface="Times New Roman"/>
                <a:cs typeface="Times New Roman"/>
              </a:rPr>
              <a:t>Verilen </a:t>
            </a:r>
            <a:r>
              <a:rPr dirty="0" sz="1000" spc="-50">
                <a:latin typeface="Times New Roman"/>
                <a:cs typeface="Times New Roman"/>
              </a:rPr>
              <a:t>süre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65">
                <a:latin typeface="Times New Roman"/>
                <a:cs typeface="Times New Roman"/>
              </a:rPr>
              <a:t>eksiklerini tamamlayan </a:t>
            </a:r>
            <a:r>
              <a:rPr dirty="0" sz="1000" spc="-60">
                <a:latin typeface="Times New Roman"/>
                <a:cs typeface="Times New Roman"/>
              </a:rPr>
              <a:t>öğrenciye,  </a:t>
            </a:r>
            <a:r>
              <a:rPr dirty="0" sz="1000" spc="-55">
                <a:latin typeface="Times New Roman"/>
                <a:cs typeface="Times New Roman"/>
              </a:rPr>
              <a:t>yeni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not  </a:t>
            </a:r>
            <a:r>
              <a:rPr dirty="0" sz="1000" spc="-75">
                <a:latin typeface="Times New Roman"/>
                <a:cs typeface="Times New Roman"/>
              </a:rPr>
              <a:t>verilir. </a:t>
            </a:r>
            <a:r>
              <a:rPr dirty="0" sz="1000" spc="-60">
                <a:latin typeface="Times New Roman"/>
                <a:cs typeface="Times New Roman"/>
              </a:rPr>
              <a:t>Öğrencinin </a:t>
            </a:r>
            <a:r>
              <a:rPr dirty="0" sz="1000" spc="-70">
                <a:latin typeface="Times New Roman"/>
                <a:cs typeface="Times New Roman"/>
              </a:rPr>
              <a:t>eksiğini </a:t>
            </a:r>
            <a:r>
              <a:rPr dirty="0" sz="1000" spc="-65">
                <a:latin typeface="Times New Roman"/>
                <a:cs typeface="Times New Roman"/>
              </a:rPr>
              <a:t>tamamlamaması </a:t>
            </a:r>
            <a:r>
              <a:rPr dirty="0" sz="1000" spc="-70">
                <a:latin typeface="Times New Roman"/>
                <a:cs typeface="Times New Roman"/>
              </a:rPr>
              <a:t>halinde, </a:t>
            </a:r>
            <a:r>
              <a:rPr dirty="0" sz="1000" spc="-40">
                <a:latin typeface="Times New Roman"/>
                <a:cs typeface="Times New Roman"/>
              </a:rPr>
              <a:t>EK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40">
                <a:latin typeface="Times New Roman"/>
                <a:cs typeface="Times New Roman"/>
              </a:rPr>
              <a:t>o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60">
                <a:latin typeface="Times New Roman"/>
                <a:cs typeface="Times New Roman"/>
              </a:rPr>
              <a:t>hangi </a:t>
            </a:r>
            <a:r>
              <a:rPr dirty="0" sz="1000" spc="-45">
                <a:latin typeface="Times New Roman"/>
                <a:cs typeface="Times New Roman"/>
              </a:rPr>
              <a:t>harf </a:t>
            </a:r>
            <a:r>
              <a:rPr dirty="0" sz="1000" spc="-70">
                <a:latin typeface="Times New Roman"/>
                <a:cs typeface="Times New Roman"/>
              </a:rPr>
              <a:t>notlarının  </a:t>
            </a:r>
            <a:r>
              <a:rPr dirty="0" sz="1000" spc="-85">
                <a:latin typeface="Times New Roman"/>
                <a:cs typeface="Times New Roman"/>
              </a:rPr>
              <a:t>kullanıldığına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35">
                <a:latin typeface="Times New Roman"/>
                <a:cs typeface="Times New Roman"/>
              </a:rPr>
              <a:t>FF </a:t>
            </a:r>
            <a:r>
              <a:rPr dirty="0" sz="1000" spc="-60">
                <a:latin typeface="Times New Roman"/>
                <a:cs typeface="Times New Roman"/>
              </a:rPr>
              <a:t>veya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YZ </a:t>
            </a:r>
            <a:r>
              <a:rPr dirty="0" sz="1000" spc="-70">
                <a:latin typeface="Times New Roman"/>
                <a:cs typeface="Times New Roman"/>
              </a:rPr>
              <a:t>notuna </a:t>
            </a:r>
            <a:r>
              <a:rPr dirty="0" sz="1000" spc="-75">
                <a:latin typeface="Times New Roman"/>
                <a:cs typeface="Times New Roman"/>
              </a:rPr>
              <a:t>dönüştürülür. </a:t>
            </a:r>
            <a:r>
              <a:rPr dirty="0" sz="1000" spc="-40">
                <a:latin typeface="Times New Roman"/>
                <a:cs typeface="Times New Roman"/>
              </a:rPr>
              <a:t>EK </a:t>
            </a:r>
            <a:r>
              <a:rPr dirty="0" sz="1000" spc="-65">
                <a:latin typeface="Times New Roman"/>
                <a:cs typeface="Times New Roman"/>
              </a:rPr>
              <a:t>notu, </a:t>
            </a:r>
            <a:r>
              <a:rPr dirty="0" sz="1000" spc="-60">
                <a:latin typeface="Times New Roman"/>
                <a:cs typeface="Times New Roman"/>
              </a:rPr>
              <a:t>yerineyeni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not  belirlenene </a:t>
            </a:r>
            <a:r>
              <a:rPr dirty="0" sz="1000" spc="-50">
                <a:latin typeface="Times New Roman"/>
                <a:cs typeface="Times New Roman"/>
              </a:rPr>
              <a:t>kadar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40">
                <a:latin typeface="Times New Roman"/>
                <a:cs typeface="Times New Roman"/>
              </a:rPr>
              <a:t>başarı </a:t>
            </a:r>
            <a:r>
              <a:rPr dirty="0" sz="1000" spc="-70">
                <a:latin typeface="Times New Roman"/>
                <a:cs typeface="Times New Roman"/>
              </a:rPr>
              <a:t>belgelerinde </a:t>
            </a:r>
            <a:r>
              <a:rPr dirty="0" sz="1000" spc="-65">
                <a:latin typeface="Times New Roman"/>
                <a:cs typeface="Times New Roman"/>
              </a:rPr>
              <a:t>gösterilir, </a:t>
            </a:r>
            <a:r>
              <a:rPr dirty="0" sz="1000" spc="-60">
                <a:latin typeface="Times New Roman"/>
                <a:cs typeface="Times New Roman"/>
              </a:rPr>
              <a:t>daha </a:t>
            </a:r>
            <a:r>
              <a:rPr dirty="0" sz="1000" spc="-55">
                <a:latin typeface="Times New Roman"/>
                <a:cs typeface="Times New Roman"/>
              </a:rPr>
              <a:t>sonra</a:t>
            </a:r>
            <a:r>
              <a:rPr dirty="0" sz="1000" spc="-13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gösterilmez.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140"/>
              </a:lnSpc>
              <a:spcBef>
                <a:spcPts val="165"/>
              </a:spcBef>
            </a:pPr>
            <a:r>
              <a:rPr dirty="0" sz="1000" spc="-30">
                <a:latin typeface="Times New Roman"/>
                <a:cs typeface="Times New Roman"/>
              </a:rPr>
              <a:t>c)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45" b="1">
                <a:latin typeface="Times New Roman"/>
                <a:cs typeface="Times New Roman"/>
              </a:rPr>
              <a:t>(Mülga:RG-30/10/2020-31289)</a:t>
            </a:r>
            <a:r>
              <a:rPr dirty="0" baseline="21604" sz="1350" spc="-67" b="1">
                <a:latin typeface="Times New Roman"/>
                <a:cs typeface="Times New Roman"/>
              </a:rPr>
              <a:t>(1)</a:t>
            </a:r>
            <a:endParaRPr baseline="21604" sz="1350">
              <a:latin typeface="Times New Roman"/>
              <a:cs typeface="Times New Roman"/>
            </a:endParaRPr>
          </a:p>
          <a:p>
            <a:pPr algn="just" marL="38100" marR="48260" indent="281940">
              <a:lnSpc>
                <a:spcPts val="1080"/>
              </a:lnSpc>
              <a:spcBef>
                <a:spcPts val="80"/>
              </a:spcBef>
            </a:pPr>
            <a:r>
              <a:rPr dirty="0" sz="1000" spc="-30">
                <a:latin typeface="Times New Roman"/>
                <a:cs typeface="Times New Roman"/>
              </a:rPr>
              <a:t>ç) DV </a:t>
            </a:r>
            <a:r>
              <a:rPr dirty="0" sz="1000" spc="-55">
                <a:latin typeface="Times New Roman"/>
                <a:cs typeface="Times New Roman"/>
              </a:rPr>
              <a:t>(devam </a:t>
            </a:r>
            <a:r>
              <a:rPr dirty="0" sz="1000" spc="-65">
                <a:latin typeface="Times New Roman"/>
                <a:cs typeface="Times New Roman"/>
              </a:rPr>
              <a:t>ediyor) notu;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70">
                <a:latin typeface="Times New Roman"/>
                <a:cs typeface="Times New Roman"/>
              </a:rPr>
              <a:t>dönemden </a:t>
            </a:r>
            <a:r>
              <a:rPr dirty="0" sz="1000" spc="-75">
                <a:latin typeface="Times New Roman"/>
                <a:cs typeface="Times New Roman"/>
              </a:rPr>
              <a:t>uzun </a:t>
            </a:r>
            <a:r>
              <a:rPr dirty="0" sz="1000" spc="-50">
                <a:latin typeface="Times New Roman"/>
                <a:cs typeface="Times New Roman"/>
              </a:rPr>
              <a:t>süreli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65">
                <a:latin typeface="Times New Roman"/>
                <a:cs typeface="Times New Roman"/>
              </a:rPr>
              <a:t>henüz </a:t>
            </a:r>
            <a:r>
              <a:rPr dirty="0" sz="1000" spc="-75">
                <a:latin typeface="Times New Roman"/>
                <a:cs typeface="Times New Roman"/>
              </a:rPr>
              <a:t>tamamlanmadığı  </a:t>
            </a:r>
            <a:r>
              <a:rPr dirty="0" sz="1000" spc="-80">
                <a:latin typeface="Times New Roman"/>
                <a:cs typeface="Times New Roman"/>
              </a:rPr>
              <a:t>dönemin </a:t>
            </a:r>
            <a:r>
              <a:rPr dirty="0" sz="1000" spc="-65">
                <a:latin typeface="Times New Roman"/>
                <a:cs typeface="Times New Roman"/>
              </a:rPr>
              <a:t>sonunda, </a:t>
            </a:r>
            <a:r>
              <a:rPr dirty="0" sz="1000" spc="-45">
                <a:latin typeface="Times New Roman"/>
                <a:cs typeface="Times New Roman"/>
              </a:rPr>
              <a:t>derse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55">
                <a:latin typeface="Times New Roman"/>
                <a:cs typeface="Times New Roman"/>
              </a:rPr>
              <a:t>etmekte </a:t>
            </a:r>
            <a:r>
              <a:rPr dirty="0" sz="1000" spc="-65">
                <a:latin typeface="Times New Roman"/>
                <a:cs typeface="Times New Roman"/>
              </a:rPr>
              <a:t>olan </a:t>
            </a:r>
            <a:r>
              <a:rPr dirty="0" sz="1000" spc="-60">
                <a:latin typeface="Times New Roman"/>
                <a:cs typeface="Times New Roman"/>
              </a:rPr>
              <a:t>öğrencilere </a:t>
            </a:r>
            <a:r>
              <a:rPr dirty="0" sz="1000" spc="-65">
                <a:latin typeface="Times New Roman"/>
                <a:cs typeface="Times New Roman"/>
              </a:rPr>
              <a:t>verilir.</a:t>
            </a:r>
            <a:endParaRPr sz="1000">
              <a:latin typeface="Times New Roman"/>
              <a:cs typeface="Times New Roman"/>
            </a:endParaRPr>
          </a:p>
          <a:p>
            <a:pPr algn="just" marL="38100" marR="57150" indent="281940">
              <a:lnSpc>
                <a:spcPts val="1080"/>
              </a:lnSpc>
              <a:buAutoNum type="alphaLcParenR" startAt="4"/>
              <a:tabLst>
                <a:tab pos="463550" algn="l"/>
              </a:tabLst>
            </a:pPr>
            <a:r>
              <a:rPr dirty="0" sz="1000" spc="-30">
                <a:latin typeface="Times New Roman"/>
                <a:cs typeface="Times New Roman"/>
              </a:rPr>
              <a:t>DZ </a:t>
            </a:r>
            <a:r>
              <a:rPr dirty="0" sz="1000" spc="-65">
                <a:latin typeface="Times New Roman"/>
                <a:cs typeface="Times New Roman"/>
              </a:rPr>
              <a:t>(devamsız) notu;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75">
                <a:latin typeface="Times New Roman"/>
                <a:cs typeface="Times New Roman"/>
              </a:rPr>
              <a:t>koşulunu </a:t>
            </a:r>
            <a:r>
              <a:rPr dirty="0" sz="1000" spc="-60">
                <a:latin typeface="Times New Roman"/>
                <a:cs typeface="Times New Roman"/>
              </a:rPr>
              <a:t>sağlayamayan öğrencilere </a:t>
            </a:r>
            <a:r>
              <a:rPr dirty="0" sz="1000" spc="-75">
                <a:latin typeface="Times New Roman"/>
                <a:cs typeface="Times New Roman"/>
              </a:rPr>
              <a:t>verilir.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0">
                <a:latin typeface="Times New Roman"/>
                <a:cs typeface="Times New Roman"/>
              </a:rPr>
              <a:t>öğrenciler 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0">
                <a:latin typeface="Times New Roman"/>
                <a:cs typeface="Times New Roman"/>
              </a:rPr>
              <a:t>sonu </a:t>
            </a:r>
            <a:r>
              <a:rPr dirty="0" sz="1000" spc="-70">
                <a:latin typeface="Times New Roman"/>
                <a:cs typeface="Times New Roman"/>
              </a:rPr>
              <a:t>değerlendirilmesine alınmazlar. </a:t>
            </a:r>
            <a:r>
              <a:rPr dirty="0" sz="1000" spc="-60">
                <a:latin typeface="Times New Roman"/>
                <a:cs typeface="Times New Roman"/>
              </a:rPr>
              <a:t>DZ </a:t>
            </a:r>
            <a:r>
              <a:rPr dirty="0" sz="1000" spc="-65">
                <a:latin typeface="Times New Roman"/>
                <a:cs typeface="Times New Roman"/>
              </a:rPr>
              <a:t>notu, FF </a:t>
            </a:r>
            <a:r>
              <a:rPr dirty="0" sz="1000" spc="-60">
                <a:latin typeface="Times New Roman"/>
                <a:cs typeface="Times New Roman"/>
              </a:rPr>
              <a:t>veya YZ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80">
                <a:latin typeface="Times New Roman"/>
                <a:cs typeface="Times New Roman"/>
              </a:rPr>
              <a:t>ile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eşdeğerdir.</a:t>
            </a:r>
            <a:endParaRPr sz="1000">
              <a:latin typeface="Times New Roman"/>
              <a:cs typeface="Times New Roman"/>
            </a:endParaRPr>
          </a:p>
          <a:p>
            <a:pPr algn="just" marL="38100" marR="38100" indent="281940">
              <a:lnSpc>
                <a:spcPts val="1080"/>
              </a:lnSpc>
              <a:buAutoNum type="alphaLcParenR" startAt="4"/>
              <a:tabLst>
                <a:tab pos="482600" algn="l"/>
              </a:tabLst>
            </a:pPr>
            <a:r>
              <a:rPr dirty="0" sz="1000" spc="-70">
                <a:latin typeface="Times New Roman"/>
                <a:cs typeface="Times New Roman"/>
              </a:rPr>
              <a:t>GM (girmedi) </a:t>
            </a:r>
            <a:r>
              <a:rPr dirty="0" sz="1000" spc="-65">
                <a:latin typeface="Times New Roman"/>
                <a:cs typeface="Times New Roman"/>
              </a:rPr>
              <a:t>notu; </a:t>
            </a:r>
            <a:r>
              <a:rPr dirty="0" sz="1000" spc="-70">
                <a:latin typeface="Times New Roman"/>
                <a:cs typeface="Times New Roman"/>
              </a:rPr>
              <a:t>öğrencinin </a:t>
            </a:r>
            <a:r>
              <a:rPr dirty="0" sz="1000" spc="-75">
                <a:latin typeface="Times New Roman"/>
                <a:cs typeface="Times New Roman"/>
              </a:rPr>
              <a:t>girmediği </a:t>
            </a:r>
            <a:r>
              <a:rPr dirty="0" sz="1000" spc="-60">
                <a:latin typeface="Times New Roman"/>
                <a:cs typeface="Times New Roman"/>
              </a:rPr>
              <a:t>sınavlara  </a:t>
            </a:r>
            <a:r>
              <a:rPr dirty="0" sz="1000" spc="-75">
                <a:latin typeface="Times New Roman"/>
                <a:cs typeface="Times New Roman"/>
              </a:rPr>
              <a:t>verilir. </a:t>
            </a:r>
            <a:r>
              <a:rPr dirty="0" sz="1000" spc="-65">
                <a:latin typeface="Times New Roman"/>
                <a:cs typeface="Times New Roman"/>
              </a:rPr>
              <a:t>Sınavlarda </a:t>
            </a:r>
            <a:r>
              <a:rPr dirty="0" sz="1000" spc="-70">
                <a:latin typeface="Times New Roman"/>
                <a:cs typeface="Times New Roman"/>
              </a:rPr>
              <a:t>GM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50">
                <a:latin typeface="Times New Roman"/>
                <a:cs typeface="Times New Roman"/>
              </a:rPr>
              <a:t>alan 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50">
                <a:latin typeface="Times New Roman"/>
                <a:cs typeface="Times New Roman"/>
              </a:rPr>
              <a:t>mazeret </a:t>
            </a:r>
            <a:r>
              <a:rPr dirty="0" sz="1000" spc="-65">
                <a:latin typeface="Times New Roman"/>
                <a:cs typeface="Times New Roman"/>
              </a:rPr>
              <a:t>sınavlarına </a:t>
            </a:r>
            <a:r>
              <a:rPr dirty="0" sz="1000" spc="-45">
                <a:latin typeface="Times New Roman"/>
                <a:cs typeface="Times New Roman"/>
              </a:rPr>
              <a:t>girerse, </a:t>
            </a:r>
            <a:r>
              <a:rPr dirty="0" sz="1000" spc="-70">
                <a:latin typeface="Times New Roman"/>
                <a:cs typeface="Times New Roman"/>
              </a:rPr>
              <a:t>GM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50">
                <a:latin typeface="Times New Roman"/>
                <a:cs typeface="Times New Roman"/>
              </a:rPr>
              <a:t>sayısal </a:t>
            </a:r>
            <a:r>
              <a:rPr dirty="0" sz="1000" spc="-65">
                <a:latin typeface="Times New Roman"/>
                <a:cs typeface="Times New Roman"/>
              </a:rPr>
              <a:t>nota </a:t>
            </a:r>
            <a:r>
              <a:rPr dirty="0" sz="1000" spc="-75">
                <a:latin typeface="Times New Roman"/>
                <a:cs typeface="Times New Roman"/>
              </a:rPr>
              <a:t>dönüştürülür. </a:t>
            </a:r>
            <a:r>
              <a:rPr dirty="0" sz="1000" spc="-45">
                <a:latin typeface="Times New Roman"/>
                <a:cs typeface="Times New Roman"/>
              </a:rPr>
              <a:t>Mazeret </a:t>
            </a:r>
            <a:r>
              <a:rPr dirty="0" sz="1000" spc="-65">
                <a:latin typeface="Times New Roman"/>
                <a:cs typeface="Times New Roman"/>
              </a:rPr>
              <a:t>sınavlarına  girmezse </a:t>
            </a:r>
            <a:r>
              <a:rPr dirty="0" sz="1000" spc="-100">
                <a:latin typeface="Times New Roman"/>
                <a:cs typeface="Times New Roman"/>
              </a:rPr>
              <a:t>GM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60">
                <a:latin typeface="Times New Roman"/>
                <a:cs typeface="Times New Roman"/>
              </a:rPr>
              <a:t>sıfıra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dönüştürülür.</a:t>
            </a:r>
            <a:endParaRPr sz="1000">
              <a:latin typeface="Times New Roman"/>
              <a:cs typeface="Times New Roman"/>
            </a:endParaRPr>
          </a:p>
          <a:p>
            <a:pPr algn="just" marL="38100" marR="48260" indent="281940">
              <a:lnSpc>
                <a:spcPts val="1080"/>
              </a:lnSpc>
              <a:buAutoNum type="arabicParenBoth" startAt="3"/>
              <a:tabLst>
                <a:tab pos="494030" algn="l"/>
              </a:tabLst>
            </a:pPr>
            <a:r>
              <a:rPr dirty="0" sz="1000" spc="-60">
                <a:latin typeface="Times New Roman"/>
                <a:cs typeface="Times New Roman"/>
              </a:rPr>
              <a:t>Öğrencinin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55">
                <a:latin typeface="Times New Roman"/>
                <a:cs typeface="Times New Roman"/>
              </a:rPr>
              <a:t>başarılı </a:t>
            </a:r>
            <a:r>
              <a:rPr dirty="0" sz="1000" spc="-65">
                <a:latin typeface="Times New Roman"/>
                <a:cs typeface="Times New Roman"/>
              </a:rPr>
              <a:t>sayılması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60">
                <a:latin typeface="Times New Roman"/>
                <a:cs typeface="Times New Roman"/>
              </a:rPr>
              <a:t>YT, </a:t>
            </a:r>
            <a:r>
              <a:rPr dirty="0" sz="1000" spc="-30">
                <a:latin typeface="Times New Roman"/>
                <a:cs typeface="Times New Roman"/>
              </a:rPr>
              <a:t>DD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65">
                <a:latin typeface="Times New Roman"/>
                <a:cs typeface="Times New Roman"/>
              </a:rPr>
              <a:t>üstünde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not  </a:t>
            </a:r>
            <a:r>
              <a:rPr dirty="0" sz="1000" spc="-55">
                <a:latin typeface="Times New Roman"/>
                <a:cs typeface="Times New Roman"/>
              </a:rPr>
              <a:t>alması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gerekir.</a:t>
            </a:r>
            <a:endParaRPr sz="1000">
              <a:latin typeface="Times New Roman"/>
              <a:cs typeface="Times New Roman"/>
            </a:endParaRPr>
          </a:p>
          <a:p>
            <a:pPr algn="just" marL="38100" marR="30480" indent="281940">
              <a:lnSpc>
                <a:spcPts val="1080"/>
              </a:lnSpc>
              <a:buAutoNum type="arabicParenBoth" startAt="3"/>
              <a:tabLst>
                <a:tab pos="480695" algn="l"/>
              </a:tabLst>
            </a:pPr>
            <a:r>
              <a:rPr dirty="0" sz="1000" spc="-55">
                <a:latin typeface="Times New Roman"/>
                <a:cs typeface="Times New Roman"/>
              </a:rPr>
              <a:t>Devam </a:t>
            </a:r>
            <a:r>
              <a:rPr dirty="0" sz="1000" spc="-75">
                <a:latin typeface="Times New Roman"/>
                <a:cs typeface="Times New Roman"/>
              </a:rPr>
              <a:t>koşulunu </a:t>
            </a:r>
            <a:r>
              <a:rPr dirty="0" sz="1000" spc="-65">
                <a:latin typeface="Times New Roman"/>
                <a:cs typeface="Times New Roman"/>
              </a:rPr>
              <a:t>yerine getirmesine </a:t>
            </a:r>
            <a:r>
              <a:rPr dirty="0" sz="1000" spc="-60">
                <a:latin typeface="Times New Roman"/>
                <a:cs typeface="Times New Roman"/>
              </a:rPr>
              <a:t>rağmen </a:t>
            </a:r>
            <a:r>
              <a:rPr dirty="0" sz="1000" spc="-35">
                <a:latin typeface="Times New Roman"/>
                <a:cs typeface="Times New Roman"/>
              </a:rPr>
              <a:t>FF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30">
                <a:latin typeface="Times New Roman"/>
                <a:cs typeface="Times New Roman"/>
              </a:rPr>
              <a:t>YZ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50">
                <a:latin typeface="Times New Roman"/>
                <a:cs typeface="Times New Roman"/>
              </a:rPr>
              <a:t>alan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45">
                <a:latin typeface="Times New Roman"/>
                <a:cs typeface="Times New Roman"/>
              </a:rPr>
              <a:t>dersten  </a:t>
            </a:r>
            <a:r>
              <a:rPr dirty="0" sz="1000" spc="-55">
                <a:latin typeface="Times New Roman"/>
                <a:cs typeface="Times New Roman"/>
              </a:rPr>
              <a:t>başarısız</a:t>
            </a:r>
            <a:r>
              <a:rPr dirty="0" sz="1000" spc="-65">
                <a:latin typeface="Times New Roman"/>
                <a:cs typeface="Times New Roman"/>
              </a:rPr>
              <a:t> sayılır.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125"/>
              </a:lnSpc>
            </a:pPr>
            <a:r>
              <a:rPr dirty="0" sz="1000" spc="-40" b="1">
                <a:latin typeface="Times New Roman"/>
                <a:cs typeface="Times New Roman"/>
              </a:rPr>
              <a:t>Not </a:t>
            </a:r>
            <a:r>
              <a:rPr dirty="0" sz="1000" spc="-70" b="1">
                <a:latin typeface="Times New Roman"/>
                <a:cs typeface="Times New Roman"/>
              </a:rPr>
              <a:t>ortalamaları </a:t>
            </a:r>
            <a:r>
              <a:rPr dirty="0" sz="1000" spc="-30" b="1">
                <a:latin typeface="Times New Roman"/>
                <a:cs typeface="Times New Roman"/>
              </a:rPr>
              <a:t>ve</a:t>
            </a:r>
            <a:r>
              <a:rPr dirty="0" sz="1000" spc="114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başarı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8634" y="356872"/>
            <a:ext cx="4465320" cy="998347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just" marL="38100" marR="53975" indent="283845">
              <a:lnSpc>
                <a:spcPts val="1080"/>
              </a:lnSpc>
              <a:spcBef>
                <a:spcPts val="254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25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30" b="1">
                <a:latin typeface="Times New Roman"/>
                <a:cs typeface="Times New Roman"/>
              </a:rPr>
              <a:t>(Değişik:RG-30/10/2020-31289)</a:t>
            </a:r>
            <a:r>
              <a:rPr dirty="0" baseline="21604" sz="1350" spc="-44" b="1">
                <a:latin typeface="Times New Roman"/>
                <a:cs typeface="Times New Roman"/>
              </a:rPr>
              <a:t>(1) </a:t>
            </a:r>
            <a:r>
              <a:rPr dirty="0" sz="1000" spc="-55">
                <a:latin typeface="Times New Roman"/>
                <a:cs typeface="Times New Roman"/>
              </a:rPr>
              <a:t>Fakülte,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 meslek  </a:t>
            </a:r>
            <a:r>
              <a:rPr dirty="0" sz="1000" spc="-75">
                <a:latin typeface="Times New Roman"/>
                <a:cs typeface="Times New Roman"/>
              </a:rPr>
              <a:t>yüksekokullarında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70">
                <a:latin typeface="Times New Roman"/>
                <a:cs typeface="Times New Roman"/>
              </a:rPr>
              <a:t>dönem sonunda </a:t>
            </a:r>
            <a:r>
              <a:rPr dirty="0" sz="1000" spc="-65">
                <a:latin typeface="Times New Roman"/>
                <a:cs typeface="Times New Roman"/>
              </a:rPr>
              <a:t>öğrencilerin </a:t>
            </a:r>
            <a:r>
              <a:rPr dirty="0" sz="1000" spc="-40">
                <a:latin typeface="Times New Roman"/>
                <a:cs typeface="Times New Roman"/>
              </a:rPr>
              <a:t>başarı </a:t>
            </a:r>
            <a:r>
              <a:rPr dirty="0" sz="1000" spc="-75">
                <a:latin typeface="Times New Roman"/>
                <a:cs typeface="Times New Roman"/>
              </a:rPr>
              <a:t>durumu,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0">
                <a:latin typeface="Times New Roman"/>
                <a:cs typeface="Times New Roman"/>
              </a:rPr>
              <a:t>genel 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0">
                <a:latin typeface="Times New Roman"/>
                <a:cs typeface="Times New Roman"/>
              </a:rPr>
              <a:t>belirlenir. </a:t>
            </a:r>
            <a:r>
              <a:rPr dirty="0" sz="1000" spc="-55">
                <a:latin typeface="Times New Roman"/>
                <a:cs typeface="Times New Roman"/>
              </a:rPr>
              <a:t>Bu </a:t>
            </a:r>
            <a:r>
              <a:rPr dirty="0" sz="1000" spc="-50">
                <a:latin typeface="Times New Roman"/>
                <a:cs typeface="Times New Roman"/>
              </a:rPr>
              <a:t>amaçla, </a:t>
            </a:r>
            <a:r>
              <a:rPr dirty="0" sz="1000" spc="-70">
                <a:latin typeface="Times New Roman"/>
                <a:cs typeface="Times New Roman"/>
              </a:rPr>
              <a:t>kaydolunan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not ortalamalarına </a:t>
            </a:r>
            <a:r>
              <a:rPr dirty="0" sz="1000" spc="-60">
                <a:latin typeface="Times New Roman"/>
                <a:cs typeface="Times New Roman"/>
              </a:rPr>
              <a:t>katılan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65">
                <a:latin typeface="Times New Roman"/>
                <a:cs typeface="Times New Roman"/>
              </a:rPr>
              <a:t>AKTS  </a:t>
            </a:r>
            <a:r>
              <a:rPr dirty="0" sz="1000" spc="-50">
                <a:latin typeface="Times New Roman"/>
                <a:cs typeface="Times New Roman"/>
              </a:rPr>
              <a:t>değeri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40">
                <a:latin typeface="Times New Roman"/>
                <a:cs typeface="Times New Roman"/>
              </a:rPr>
              <a:t>o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70">
                <a:latin typeface="Times New Roman"/>
                <a:cs typeface="Times New Roman"/>
              </a:rPr>
              <a:t>notun </a:t>
            </a:r>
            <a:r>
              <a:rPr dirty="0" sz="1000" spc="-50">
                <a:latin typeface="Times New Roman"/>
                <a:cs typeface="Times New Roman"/>
              </a:rPr>
              <a:t>katsayısı çarpılarak </a:t>
            </a:r>
            <a:r>
              <a:rPr dirty="0" sz="1000" spc="-75">
                <a:latin typeface="Times New Roman"/>
                <a:cs typeface="Times New Roman"/>
              </a:rPr>
              <a:t>bulunan </a:t>
            </a:r>
            <a:r>
              <a:rPr dirty="0" sz="1000" spc="-60">
                <a:latin typeface="Times New Roman"/>
                <a:cs typeface="Times New Roman"/>
              </a:rPr>
              <a:t>değerlerin </a:t>
            </a:r>
            <a:r>
              <a:rPr dirty="0" sz="1000" spc="-80">
                <a:latin typeface="Times New Roman"/>
                <a:cs typeface="Times New Roman"/>
              </a:rPr>
              <a:t>toplamının,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55">
                <a:latin typeface="Times New Roman"/>
                <a:cs typeface="Times New Roman"/>
              </a:rPr>
              <a:t>derslerin  </a:t>
            </a:r>
            <a:r>
              <a:rPr dirty="0" sz="1000" spc="-70">
                <a:latin typeface="Times New Roman"/>
                <a:cs typeface="Times New Roman"/>
              </a:rPr>
              <a:t>toplam </a:t>
            </a:r>
            <a:r>
              <a:rPr dirty="0" sz="1000" spc="-20">
                <a:latin typeface="Times New Roman"/>
                <a:cs typeface="Times New Roman"/>
              </a:rPr>
              <a:t>AKTS </a:t>
            </a:r>
            <a:r>
              <a:rPr dirty="0" sz="1000" spc="-60">
                <a:latin typeface="Times New Roman"/>
                <a:cs typeface="Times New Roman"/>
              </a:rPr>
              <a:t>değerine </a:t>
            </a:r>
            <a:r>
              <a:rPr dirty="0" sz="1000" spc="-75">
                <a:latin typeface="Times New Roman"/>
                <a:cs typeface="Times New Roman"/>
              </a:rPr>
              <a:t>bölünmesi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80">
                <a:latin typeface="Times New Roman"/>
                <a:cs typeface="Times New Roman"/>
              </a:rPr>
              <a:t>bulunur.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işlem birdönem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65">
                <a:latin typeface="Times New Roman"/>
                <a:cs typeface="Times New Roman"/>
              </a:rPr>
              <a:t>alınan 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için yapılırsa dönem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60">
                <a:latin typeface="Times New Roman"/>
                <a:cs typeface="Times New Roman"/>
              </a:rPr>
              <a:t>ortalaması, </a:t>
            </a:r>
            <a:r>
              <a:rPr dirty="0" sz="1000" spc="-40">
                <a:latin typeface="Times New Roman"/>
                <a:cs typeface="Times New Roman"/>
              </a:rPr>
              <a:t>o </a:t>
            </a:r>
            <a:r>
              <a:rPr dirty="0" sz="1000" spc="-65">
                <a:latin typeface="Times New Roman"/>
                <a:cs typeface="Times New Roman"/>
              </a:rPr>
              <a:t>zamana </a:t>
            </a:r>
            <a:r>
              <a:rPr dirty="0" sz="1000" spc="-50">
                <a:latin typeface="Times New Roman"/>
                <a:cs typeface="Times New Roman"/>
              </a:rPr>
              <a:t>kadar </a:t>
            </a:r>
            <a:r>
              <a:rPr dirty="0" sz="1000" spc="-85">
                <a:latin typeface="Times New Roman"/>
                <a:cs typeface="Times New Roman"/>
              </a:rPr>
              <a:t>alınmış </a:t>
            </a:r>
            <a:r>
              <a:rPr dirty="0" sz="1000" spc="-70">
                <a:latin typeface="Times New Roman"/>
                <a:cs typeface="Times New Roman"/>
              </a:rPr>
              <a:t>bütün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için yapılırsa 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65">
                <a:latin typeface="Times New Roman"/>
                <a:cs typeface="Times New Roman"/>
              </a:rPr>
              <a:t>elde </a:t>
            </a:r>
            <a:r>
              <a:rPr dirty="0" sz="1000" spc="-80">
                <a:latin typeface="Times New Roman"/>
                <a:cs typeface="Times New Roman"/>
              </a:rPr>
              <a:t>edilir. </a:t>
            </a:r>
            <a:r>
              <a:rPr dirty="0" sz="1000" spc="-60">
                <a:latin typeface="Times New Roman"/>
                <a:cs typeface="Times New Roman"/>
              </a:rPr>
              <a:t>Üniversiteye  devam </a:t>
            </a:r>
            <a:r>
              <a:rPr dirty="0" sz="1000" spc="-50">
                <a:latin typeface="Times New Roman"/>
                <a:cs typeface="Times New Roman"/>
              </a:rPr>
              <a:t>ederken </a:t>
            </a:r>
            <a:r>
              <a:rPr dirty="0" sz="1000" spc="-60">
                <a:latin typeface="Times New Roman"/>
                <a:cs typeface="Times New Roman"/>
              </a:rPr>
              <a:t>program değiştiren </a:t>
            </a:r>
            <a:r>
              <a:rPr dirty="0" sz="1000" spc="-65">
                <a:latin typeface="Times New Roman"/>
                <a:cs typeface="Times New Roman"/>
              </a:rPr>
              <a:t>öğrencilerin  </a:t>
            </a:r>
            <a:r>
              <a:rPr dirty="0" sz="1000" spc="-25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60">
                <a:latin typeface="Times New Roman"/>
                <a:cs typeface="Times New Roman"/>
              </a:rPr>
              <a:t>ortalaması, devam </a:t>
            </a:r>
            <a:r>
              <a:rPr dirty="0" sz="1000" spc="-55">
                <a:latin typeface="Times New Roman"/>
                <a:cs typeface="Times New Roman"/>
              </a:rPr>
              <a:t>etmekte </a:t>
            </a:r>
            <a:r>
              <a:rPr dirty="0" sz="1000" spc="-70">
                <a:latin typeface="Times New Roman"/>
                <a:cs typeface="Times New Roman"/>
              </a:rPr>
              <a:t>oldukları </a:t>
            </a:r>
            <a:r>
              <a:rPr dirty="0" sz="1000" spc="-65">
                <a:latin typeface="Times New Roman"/>
                <a:cs typeface="Times New Roman"/>
              </a:rPr>
              <a:t>programa </a:t>
            </a:r>
            <a:r>
              <a:rPr dirty="0" sz="1000" spc="-70">
                <a:latin typeface="Times New Roman"/>
                <a:cs typeface="Times New Roman"/>
              </a:rPr>
              <a:t>kayıtlı oldukları </a:t>
            </a:r>
            <a:r>
              <a:rPr dirty="0" sz="1000" spc="-50">
                <a:latin typeface="Times New Roman"/>
                <a:cs typeface="Times New Roman"/>
              </a:rPr>
              <a:t>sürede </a:t>
            </a:r>
            <a:r>
              <a:rPr dirty="0" sz="1000" spc="-80">
                <a:latin typeface="Times New Roman"/>
                <a:cs typeface="Times New Roman"/>
              </a:rPr>
              <a:t>almış </a:t>
            </a:r>
            <a:r>
              <a:rPr dirty="0" sz="1000" spc="-70">
                <a:latin typeface="Times New Roman"/>
                <a:cs typeface="Times New Roman"/>
              </a:rPr>
              <a:t>oldukları  bütün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55">
                <a:latin typeface="Times New Roman"/>
                <a:cs typeface="Times New Roman"/>
              </a:rPr>
              <a:t>önceden </a:t>
            </a:r>
            <a:r>
              <a:rPr dirty="0" sz="1000" spc="-80">
                <a:latin typeface="Times New Roman"/>
                <a:cs typeface="Times New Roman"/>
              </a:rPr>
              <a:t>almış </a:t>
            </a:r>
            <a:r>
              <a:rPr dirty="0" sz="1000" spc="-70">
                <a:latin typeface="Times New Roman"/>
                <a:cs typeface="Times New Roman"/>
              </a:rPr>
              <a:t>oldukları </a:t>
            </a:r>
            <a:r>
              <a:rPr dirty="0" sz="1000" spc="-50">
                <a:latin typeface="Times New Roman"/>
                <a:cs typeface="Times New Roman"/>
              </a:rPr>
              <a:t>derslerden </a:t>
            </a:r>
            <a:r>
              <a:rPr dirty="0" sz="1000" spc="-40">
                <a:latin typeface="Times New Roman"/>
                <a:cs typeface="Times New Roman"/>
              </a:rPr>
              <a:t>sadece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60">
                <a:latin typeface="Times New Roman"/>
                <a:cs typeface="Times New Roman"/>
              </a:rPr>
              <a:t>kararıyla </a:t>
            </a:r>
            <a:r>
              <a:rPr dirty="0" sz="1000" spc="-55">
                <a:latin typeface="Times New Roman"/>
                <a:cs typeface="Times New Roman"/>
              </a:rPr>
              <a:t>yeni  </a:t>
            </a:r>
            <a:r>
              <a:rPr dirty="0" sz="1000" spc="-70">
                <a:latin typeface="Times New Roman"/>
                <a:cs typeface="Times New Roman"/>
              </a:rPr>
              <a:t>programlarına </a:t>
            </a:r>
            <a:r>
              <a:rPr dirty="0" sz="1000" spc="-80">
                <a:latin typeface="Times New Roman"/>
                <a:cs typeface="Times New Roman"/>
              </a:rPr>
              <a:t>uygun </a:t>
            </a:r>
            <a:r>
              <a:rPr dirty="0" sz="1000" spc="-75">
                <a:latin typeface="Times New Roman"/>
                <a:cs typeface="Times New Roman"/>
              </a:rPr>
              <a:t>bulunan </a:t>
            </a:r>
            <a:r>
              <a:rPr dirty="0" sz="1000" spc="-50">
                <a:latin typeface="Times New Roman"/>
                <a:cs typeface="Times New Roman"/>
              </a:rPr>
              <a:t>derslerden </a:t>
            </a:r>
            <a:r>
              <a:rPr dirty="0" sz="1000" spc="-65">
                <a:latin typeface="Times New Roman"/>
                <a:cs typeface="Times New Roman"/>
              </a:rPr>
              <a:t>aldıkları notlar </a:t>
            </a:r>
            <a:r>
              <a:rPr dirty="0" sz="1000" spc="-50">
                <a:latin typeface="Times New Roman"/>
                <a:cs typeface="Times New Roman"/>
              </a:rPr>
              <a:t>hesaba </a:t>
            </a:r>
            <a:r>
              <a:rPr dirty="0" sz="1000" spc="-55">
                <a:latin typeface="Times New Roman"/>
                <a:cs typeface="Times New Roman"/>
              </a:rPr>
              <a:t>katılarak </a:t>
            </a:r>
            <a:r>
              <a:rPr dirty="0" sz="1000" spc="-75">
                <a:latin typeface="Times New Roman"/>
                <a:cs typeface="Times New Roman"/>
              </a:rPr>
              <a:t>belirlenir.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 </a:t>
            </a:r>
            <a:r>
              <a:rPr dirty="0" sz="1000" spc="-35">
                <a:latin typeface="Times New Roman"/>
                <a:cs typeface="Times New Roman"/>
              </a:rPr>
              <a:t>ortalaması </a:t>
            </a:r>
            <a:r>
              <a:rPr dirty="0" sz="1000" spc="-60">
                <a:latin typeface="Times New Roman"/>
                <a:cs typeface="Times New Roman"/>
              </a:rPr>
              <a:t>hesaplanırken, </a:t>
            </a:r>
            <a:r>
              <a:rPr dirty="0" sz="1000" spc="-40">
                <a:latin typeface="Times New Roman"/>
                <a:cs typeface="Times New Roman"/>
              </a:rPr>
              <a:t>tekrar </a:t>
            </a:r>
            <a:r>
              <a:rPr dirty="0" sz="1000" spc="-65">
                <a:latin typeface="Times New Roman"/>
                <a:cs typeface="Times New Roman"/>
              </a:rPr>
              <a:t>edilen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5">
                <a:latin typeface="Times New Roman"/>
                <a:cs typeface="Times New Roman"/>
              </a:rPr>
              <a:t>bulunması halinde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55">
                <a:latin typeface="Times New Roman"/>
                <a:cs typeface="Times New Roman"/>
              </a:rPr>
              <a:t>son </a:t>
            </a:r>
            <a:r>
              <a:rPr dirty="0" sz="1000" spc="-60">
                <a:latin typeface="Times New Roman"/>
                <a:cs typeface="Times New Roman"/>
              </a:rPr>
              <a:t>not;  </a:t>
            </a:r>
            <a:r>
              <a:rPr dirty="0" sz="1000" spc="-70">
                <a:latin typeface="Times New Roman"/>
                <a:cs typeface="Times New Roman"/>
              </a:rPr>
              <a:t>seçimlik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65">
                <a:latin typeface="Times New Roman"/>
                <a:cs typeface="Times New Roman"/>
              </a:rPr>
              <a:t>yerine </a:t>
            </a:r>
            <a:r>
              <a:rPr dirty="0" sz="1000" spc="-55">
                <a:latin typeface="Times New Roman"/>
                <a:cs typeface="Times New Roman"/>
              </a:rPr>
              <a:t>başka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70">
                <a:latin typeface="Times New Roman"/>
                <a:cs typeface="Times New Roman"/>
              </a:rPr>
              <a:t>seçimlik </a:t>
            </a:r>
            <a:r>
              <a:rPr dirty="0" sz="1000" spc="-55">
                <a:latin typeface="Times New Roman"/>
                <a:cs typeface="Times New Roman"/>
              </a:rPr>
              <a:t>dersin tekrarlanması </a:t>
            </a:r>
            <a:r>
              <a:rPr dirty="0" sz="1000" spc="-80">
                <a:latin typeface="Times New Roman"/>
                <a:cs typeface="Times New Roman"/>
              </a:rPr>
              <a:t>durumunda </a:t>
            </a:r>
            <a:r>
              <a:rPr dirty="0" sz="1000" spc="-60">
                <a:latin typeface="Times New Roman"/>
                <a:cs typeface="Times New Roman"/>
              </a:rPr>
              <a:t>ise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55">
                <a:latin typeface="Times New Roman"/>
                <a:cs typeface="Times New Roman"/>
              </a:rPr>
              <a:t>son </a:t>
            </a:r>
            <a:r>
              <a:rPr dirty="0" sz="1000" spc="-65">
                <a:latin typeface="Times New Roman"/>
                <a:cs typeface="Times New Roman"/>
              </a:rPr>
              <a:t>alınan 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70">
                <a:latin typeface="Times New Roman"/>
                <a:cs typeface="Times New Roman"/>
              </a:rPr>
              <a:t>göz </a:t>
            </a:r>
            <a:r>
              <a:rPr dirty="0" sz="1000" spc="-80">
                <a:latin typeface="Times New Roman"/>
                <a:cs typeface="Times New Roman"/>
              </a:rPr>
              <a:t>önünde </a:t>
            </a:r>
            <a:r>
              <a:rPr dirty="0" sz="1000" spc="-65">
                <a:latin typeface="Times New Roman"/>
                <a:cs typeface="Times New Roman"/>
              </a:rPr>
              <a:t>tutulur. </a:t>
            </a:r>
            <a:r>
              <a:rPr dirty="0" sz="1000" spc="-60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ortalamaları </a:t>
            </a:r>
            <a:r>
              <a:rPr dirty="0" sz="1000" spc="-75">
                <a:latin typeface="Times New Roman"/>
                <a:cs typeface="Times New Roman"/>
              </a:rPr>
              <a:t>virgülden </a:t>
            </a:r>
            <a:r>
              <a:rPr dirty="0" sz="1000" spc="-55">
                <a:latin typeface="Times New Roman"/>
                <a:cs typeface="Times New Roman"/>
              </a:rPr>
              <a:t>sonra </a:t>
            </a:r>
            <a:r>
              <a:rPr dirty="0" sz="1000" spc="-70">
                <a:latin typeface="Times New Roman"/>
                <a:cs typeface="Times New Roman"/>
              </a:rPr>
              <a:t>iki </a:t>
            </a:r>
            <a:r>
              <a:rPr dirty="0" sz="1000" spc="-60">
                <a:latin typeface="Times New Roman"/>
                <a:cs typeface="Times New Roman"/>
              </a:rPr>
              <a:t>basamaklı </a:t>
            </a:r>
            <a:r>
              <a:rPr dirty="0" sz="1000" spc="-55">
                <a:latin typeface="Times New Roman"/>
                <a:cs typeface="Times New Roman"/>
              </a:rPr>
              <a:t>olarak</a:t>
            </a:r>
            <a:r>
              <a:rPr dirty="0" sz="1000" spc="-14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gösterilir.</a:t>
            </a:r>
            <a:endParaRPr sz="1000">
              <a:latin typeface="Times New Roman"/>
              <a:cs typeface="Times New Roman"/>
            </a:endParaRPr>
          </a:p>
          <a:p>
            <a:pPr algn="just" marL="480059" indent="-160655">
              <a:lnSpc>
                <a:spcPts val="1010"/>
              </a:lnSpc>
              <a:buAutoNum type="arabicParenBoth" startAt="2"/>
              <a:tabLst>
                <a:tab pos="480695" algn="l"/>
              </a:tabLst>
            </a:pPr>
            <a:r>
              <a:rPr dirty="0" sz="1000" spc="-6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75">
                <a:latin typeface="Times New Roman"/>
                <a:cs typeface="Times New Roman"/>
              </a:rPr>
              <a:t>2,00 </a:t>
            </a:r>
            <a:r>
              <a:rPr dirty="0" sz="1000" spc="-65">
                <a:latin typeface="Times New Roman"/>
                <a:cs typeface="Times New Roman"/>
              </a:rPr>
              <a:t>olan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55">
                <a:latin typeface="Times New Roman"/>
                <a:cs typeface="Times New Roman"/>
              </a:rPr>
              <a:t>başarılı öğrenci olarak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nitelendirilirler.</a:t>
            </a:r>
            <a:endParaRPr sz="1000">
              <a:latin typeface="Times New Roman"/>
              <a:cs typeface="Times New Roman"/>
            </a:endParaRPr>
          </a:p>
          <a:p>
            <a:pPr algn="just" marL="38100" marR="57150" indent="281940">
              <a:lnSpc>
                <a:spcPts val="1080"/>
              </a:lnSpc>
              <a:spcBef>
                <a:spcPts val="75"/>
              </a:spcBef>
              <a:buAutoNum type="arabicParenBoth" startAt="2"/>
              <a:tabLst>
                <a:tab pos="505459" algn="l"/>
              </a:tabLst>
            </a:pPr>
            <a:r>
              <a:rPr dirty="0" sz="1000" spc="-55">
                <a:latin typeface="Times New Roman"/>
                <a:cs typeface="Times New Roman"/>
              </a:rPr>
              <a:t>Normal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65">
                <a:latin typeface="Times New Roman"/>
                <a:cs typeface="Times New Roman"/>
              </a:rPr>
              <a:t>içerisinde </a:t>
            </a:r>
            <a:r>
              <a:rPr dirty="0" sz="1000" spc="-75">
                <a:latin typeface="Times New Roman"/>
                <a:cs typeface="Times New Roman"/>
              </a:rPr>
              <a:t>mezuniyet </a:t>
            </a:r>
            <a:r>
              <a:rPr dirty="0" sz="1000" spc="-60">
                <a:latin typeface="Times New Roman"/>
                <a:cs typeface="Times New Roman"/>
              </a:rPr>
              <a:t>hakkı </a:t>
            </a:r>
            <a:r>
              <a:rPr dirty="0" sz="1000" spc="-65">
                <a:latin typeface="Times New Roman"/>
                <a:cs typeface="Times New Roman"/>
              </a:rPr>
              <a:t>elde </a:t>
            </a:r>
            <a:r>
              <a:rPr dirty="0" sz="1000" spc="-45">
                <a:latin typeface="Times New Roman"/>
                <a:cs typeface="Times New Roman"/>
              </a:rPr>
              <a:t>eden </a:t>
            </a:r>
            <a:r>
              <a:rPr dirty="0" sz="1000" spc="-60">
                <a:latin typeface="Times New Roman"/>
                <a:cs typeface="Times New Roman"/>
              </a:rPr>
              <a:t>öğrencilerden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75">
                <a:latin typeface="Times New Roman"/>
                <a:cs typeface="Times New Roman"/>
              </a:rPr>
              <a:t>3,00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5">
                <a:latin typeface="Times New Roman"/>
                <a:cs typeface="Times New Roman"/>
              </a:rPr>
              <a:t>3,49 </a:t>
            </a:r>
            <a:r>
              <a:rPr dirty="0" sz="1000" spc="-55">
                <a:latin typeface="Times New Roman"/>
                <a:cs typeface="Times New Roman"/>
              </a:rPr>
              <a:t>arasında </a:t>
            </a:r>
            <a:r>
              <a:rPr dirty="0" sz="1000" spc="-65">
                <a:latin typeface="Times New Roman"/>
                <a:cs typeface="Times New Roman"/>
              </a:rPr>
              <a:t>olanlar </a:t>
            </a:r>
            <a:r>
              <a:rPr dirty="0" sz="1000" spc="-70">
                <a:latin typeface="Times New Roman"/>
                <a:cs typeface="Times New Roman"/>
              </a:rPr>
              <a:t>onur </a:t>
            </a:r>
            <a:r>
              <a:rPr dirty="0" sz="1000" spc="-60">
                <a:latin typeface="Times New Roman"/>
                <a:cs typeface="Times New Roman"/>
              </a:rPr>
              <a:t>öğrencisi,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75">
                <a:latin typeface="Times New Roman"/>
                <a:cs typeface="Times New Roman"/>
              </a:rPr>
              <a:t>3,50 </a:t>
            </a:r>
            <a:r>
              <a:rPr dirty="0" sz="1000" spc="-60">
                <a:latin typeface="Times New Roman"/>
                <a:cs typeface="Times New Roman"/>
              </a:rPr>
              <a:t>veya  </a:t>
            </a:r>
            <a:r>
              <a:rPr dirty="0" sz="1000" spc="-55">
                <a:latin typeface="Times New Roman"/>
                <a:cs typeface="Times New Roman"/>
              </a:rPr>
              <a:t>üzeri  </a:t>
            </a:r>
            <a:r>
              <a:rPr dirty="0" sz="1000" spc="-65">
                <a:latin typeface="Times New Roman"/>
                <a:cs typeface="Times New Roman"/>
              </a:rPr>
              <a:t>olanlar </a:t>
            </a:r>
            <a:r>
              <a:rPr dirty="0" sz="1000" spc="-60">
                <a:latin typeface="Times New Roman"/>
                <a:cs typeface="Times New Roman"/>
              </a:rPr>
              <a:t>yüksek </a:t>
            </a:r>
            <a:r>
              <a:rPr dirty="0" sz="1000" spc="-70">
                <a:latin typeface="Times New Roman"/>
                <a:cs typeface="Times New Roman"/>
              </a:rPr>
              <a:t>onur </a:t>
            </a:r>
            <a:r>
              <a:rPr dirty="0" sz="1000" spc="-55">
                <a:latin typeface="Times New Roman"/>
                <a:cs typeface="Times New Roman"/>
              </a:rPr>
              <a:t>öğrencisi olarak </a:t>
            </a:r>
            <a:r>
              <a:rPr dirty="0" sz="1000" spc="-75">
                <a:latin typeface="Times New Roman"/>
                <a:cs typeface="Times New Roman"/>
              </a:rPr>
              <a:t>mezun </a:t>
            </a:r>
            <a:r>
              <a:rPr dirty="0" sz="1000" spc="-80">
                <a:latin typeface="Times New Roman"/>
                <a:cs typeface="Times New Roman"/>
              </a:rPr>
              <a:t>olur.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0">
                <a:latin typeface="Times New Roman"/>
                <a:cs typeface="Times New Roman"/>
              </a:rPr>
              <a:t>öğrencilere </a:t>
            </a:r>
            <a:r>
              <a:rPr dirty="0" sz="1000" spc="-70">
                <a:latin typeface="Times New Roman"/>
                <a:cs typeface="Times New Roman"/>
              </a:rPr>
              <a:t>onur </a:t>
            </a:r>
            <a:r>
              <a:rPr dirty="0" sz="1000" spc="-60">
                <a:latin typeface="Times New Roman"/>
                <a:cs typeface="Times New Roman"/>
              </a:rPr>
              <a:t>öğrencisi, yüksek </a:t>
            </a:r>
            <a:r>
              <a:rPr dirty="0" sz="1000" spc="-70">
                <a:latin typeface="Times New Roman"/>
                <a:cs typeface="Times New Roman"/>
              </a:rPr>
              <a:t>onur  </a:t>
            </a:r>
            <a:r>
              <a:rPr dirty="0" sz="1000" spc="-55">
                <a:latin typeface="Times New Roman"/>
                <a:cs typeface="Times New Roman"/>
              </a:rPr>
              <a:t>öğrencisi </a:t>
            </a:r>
            <a:r>
              <a:rPr dirty="0" sz="1000" spc="-60">
                <a:latin typeface="Times New Roman"/>
                <a:cs typeface="Times New Roman"/>
              </a:rPr>
              <a:t>belgeleri </a:t>
            </a:r>
            <a:r>
              <a:rPr dirty="0" sz="1000" spc="-80">
                <a:latin typeface="Times New Roman"/>
                <a:cs typeface="Times New Roman"/>
              </a:rPr>
              <a:t>diplomalarıyla </a:t>
            </a:r>
            <a:r>
              <a:rPr dirty="0" sz="1000" spc="-75">
                <a:latin typeface="Times New Roman"/>
                <a:cs typeface="Times New Roman"/>
              </a:rPr>
              <a:t>birlikte verilir. </a:t>
            </a:r>
            <a:r>
              <a:rPr dirty="0" sz="1000" spc="-45">
                <a:latin typeface="Times New Roman"/>
                <a:cs typeface="Times New Roman"/>
              </a:rPr>
              <a:t>Ancak, </a:t>
            </a:r>
            <a:r>
              <a:rPr dirty="0" sz="1000" spc="-85">
                <a:latin typeface="Times New Roman"/>
                <a:cs typeface="Times New Roman"/>
              </a:rPr>
              <a:t>disiplin </a:t>
            </a:r>
            <a:r>
              <a:rPr dirty="0" sz="1000" spc="-40">
                <a:latin typeface="Times New Roman"/>
                <a:cs typeface="Times New Roman"/>
              </a:rPr>
              <a:t>cezası </a:t>
            </a:r>
            <a:r>
              <a:rPr dirty="0" sz="1000" spc="-50">
                <a:latin typeface="Times New Roman"/>
                <a:cs typeface="Times New Roman"/>
              </a:rPr>
              <a:t>alan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70">
                <a:latin typeface="Times New Roman"/>
                <a:cs typeface="Times New Roman"/>
              </a:rPr>
              <a:t>belirtilen 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60">
                <a:latin typeface="Times New Roman"/>
                <a:cs typeface="Times New Roman"/>
              </a:rPr>
              <a:t>ortalamasını </a:t>
            </a:r>
            <a:r>
              <a:rPr dirty="0" sz="1000" spc="-50">
                <a:latin typeface="Times New Roman"/>
                <a:cs typeface="Times New Roman"/>
              </a:rPr>
              <a:t>sağlasalar </a:t>
            </a:r>
            <a:r>
              <a:rPr dirty="0" sz="1000" spc="-85">
                <a:latin typeface="Times New Roman"/>
                <a:cs typeface="Times New Roman"/>
              </a:rPr>
              <a:t>bile </a:t>
            </a:r>
            <a:r>
              <a:rPr dirty="0" sz="1000" spc="-70">
                <a:latin typeface="Times New Roman"/>
                <a:cs typeface="Times New Roman"/>
              </a:rPr>
              <a:t>onur </a:t>
            </a:r>
            <a:r>
              <a:rPr dirty="0" sz="1000" spc="-55">
                <a:latin typeface="Times New Roman"/>
                <a:cs typeface="Times New Roman"/>
              </a:rPr>
              <a:t>öğrencisi </a:t>
            </a:r>
            <a:r>
              <a:rPr dirty="0" sz="1000" spc="-60">
                <a:latin typeface="Times New Roman"/>
                <a:cs typeface="Times New Roman"/>
              </a:rPr>
              <a:t>veya yüksek </a:t>
            </a:r>
            <a:r>
              <a:rPr dirty="0" sz="1000" spc="-70">
                <a:latin typeface="Times New Roman"/>
                <a:cs typeface="Times New Roman"/>
              </a:rPr>
              <a:t>onur </a:t>
            </a:r>
            <a:r>
              <a:rPr dirty="0" sz="1000" spc="-55">
                <a:latin typeface="Times New Roman"/>
                <a:cs typeface="Times New Roman"/>
              </a:rPr>
              <a:t>öğrencisi olarak </a:t>
            </a:r>
            <a:r>
              <a:rPr dirty="0" sz="1000" spc="-75">
                <a:latin typeface="Times New Roman"/>
                <a:cs typeface="Times New Roman"/>
              </a:rPr>
              <a:t>mezun  </a:t>
            </a:r>
            <a:r>
              <a:rPr dirty="0" sz="1000" spc="-65">
                <a:latin typeface="Times New Roman"/>
                <a:cs typeface="Times New Roman"/>
              </a:rPr>
              <a:t>olamazlar.</a:t>
            </a:r>
            <a:endParaRPr sz="1000">
              <a:latin typeface="Times New Roman"/>
              <a:cs typeface="Times New Roman"/>
            </a:endParaRPr>
          </a:p>
          <a:p>
            <a:pPr marL="320040">
              <a:lnSpc>
                <a:spcPts val="1065"/>
              </a:lnSpc>
            </a:pPr>
            <a:r>
              <a:rPr dirty="0" sz="1000" spc="-65" b="1">
                <a:latin typeface="Times New Roman"/>
                <a:cs typeface="Times New Roman"/>
              </a:rPr>
              <a:t>Programın </a:t>
            </a:r>
            <a:r>
              <a:rPr dirty="0" sz="1000" spc="-50" b="1">
                <a:latin typeface="Times New Roman"/>
                <a:cs typeface="Times New Roman"/>
              </a:rPr>
              <a:t>bitirilmesinde</a:t>
            </a:r>
            <a:r>
              <a:rPr dirty="0" sz="1000" spc="75" b="1">
                <a:latin typeface="Times New Roman"/>
                <a:cs typeface="Times New Roman"/>
              </a:rPr>
              <a:t> </a:t>
            </a:r>
            <a:r>
              <a:rPr dirty="0" sz="1000" spc="-25" b="1">
                <a:latin typeface="Times New Roman"/>
                <a:cs typeface="Times New Roman"/>
              </a:rPr>
              <a:t>koşul</a:t>
            </a:r>
            <a:endParaRPr sz="1000">
              <a:latin typeface="Times New Roman"/>
              <a:cs typeface="Times New Roman"/>
            </a:endParaRPr>
          </a:p>
          <a:p>
            <a:pPr marL="38100" marR="64769" indent="281940">
              <a:lnSpc>
                <a:spcPts val="1080"/>
              </a:lnSpc>
              <a:spcBef>
                <a:spcPts val="75"/>
              </a:spcBef>
            </a:pPr>
            <a:r>
              <a:rPr dirty="0" sz="1000" spc="-6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26 </a:t>
            </a:r>
            <a:r>
              <a:rPr dirty="0" sz="1000" spc="-40">
                <a:latin typeface="Times New Roman"/>
                <a:cs typeface="Times New Roman"/>
              </a:rPr>
              <a:t>– </a:t>
            </a:r>
            <a:r>
              <a:rPr dirty="0" sz="1000" spc="-50">
                <a:latin typeface="Times New Roman"/>
                <a:cs typeface="Times New Roman"/>
              </a:rPr>
              <a:t>(1) </a:t>
            </a:r>
            <a:r>
              <a:rPr dirty="0" sz="1000" spc="-55">
                <a:latin typeface="Times New Roman"/>
                <a:cs typeface="Times New Roman"/>
              </a:rPr>
              <a:t>Bir </a:t>
            </a:r>
            <a:r>
              <a:rPr dirty="0" sz="1000" spc="-70">
                <a:latin typeface="Times New Roman"/>
                <a:cs typeface="Times New Roman"/>
              </a:rPr>
              <a:t>öğrencinin </a:t>
            </a:r>
            <a:r>
              <a:rPr dirty="0" sz="1000" spc="-80">
                <a:latin typeface="Times New Roman"/>
                <a:cs typeface="Times New Roman"/>
              </a:rPr>
              <a:t>kaydolduğu </a:t>
            </a:r>
            <a:r>
              <a:rPr dirty="0" sz="1000" spc="-65">
                <a:latin typeface="Times New Roman"/>
                <a:cs typeface="Times New Roman"/>
              </a:rPr>
              <a:t>programı </a:t>
            </a:r>
            <a:r>
              <a:rPr dirty="0" sz="1000" spc="-60">
                <a:latin typeface="Times New Roman"/>
                <a:cs typeface="Times New Roman"/>
              </a:rPr>
              <a:t>başarıyla </a:t>
            </a:r>
            <a:r>
              <a:rPr dirty="0" sz="1000" spc="-70">
                <a:latin typeface="Times New Roman"/>
                <a:cs typeface="Times New Roman"/>
              </a:rPr>
              <a:t>bitirebilmesi için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 ortalamasının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75">
                <a:latin typeface="Times New Roman"/>
                <a:cs typeface="Times New Roman"/>
              </a:rPr>
              <a:t>2,00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aldığı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75">
                <a:latin typeface="Times New Roman"/>
                <a:cs typeface="Times New Roman"/>
              </a:rPr>
              <a:t>notunun </a:t>
            </a:r>
            <a:r>
              <a:rPr dirty="0" sz="1000" spc="-60">
                <a:latin typeface="Times New Roman"/>
                <a:cs typeface="Times New Roman"/>
              </a:rPr>
              <a:t>da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60">
                <a:latin typeface="Times New Roman"/>
                <a:cs typeface="Times New Roman"/>
              </a:rPr>
              <a:t>DD veya YT </a:t>
            </a:r>
            <a:r>
              <a:rPr dirty="0" sz="1000" spc="-65">
                <a:latin typeface="Times New Roman"/>
                <a:cs typeface="Times New Roman"/>
              </a:rPr>
              <a:t>olması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gerekir.</a:t>
            </a:r>
            <a:endParaRPr sz="1000">
              <a:latin typeface="Times New Roman"/>
              <a:cs typeface="Times New Roman"/>
            </a:endParaRPr>
          </a:p>
          <a:p>
            <a:pPr marL="320040">
              <a:lnSpc>
                <a:spcPts val="1065"/>
              </a:lnSpc>
            </a:pPr>
            <a:r>
              <a:rPr dirty="0" sz="1000" spc="-40" b="1">
                <a:latin typeface="Times New Roman"/>
                <a:cs typeface="Times New Roman"/>
              </a:rPr>
              <a:t>Ders</a:t>
            </a:r>
            <a:r>
              <a:rPr dirty="0" sz="1000" spc="45" b="1">
                <a:latin typeface="Times New Roman"/>
                <a:cs typeface="Times New Roman"/>
              </a:rPr>
              <a:t> </a:t>
            </a:r>
            <a:r>
              <a:rPr dirty="0" sz="1000" spc="-45" b="1">
                <a:latin typeface="Times New Roman"/>
                <a:cs typeface="Times New Roman"/>
              </a:rPr>
              <a:t>tekrarı</a:t>
            </a:r>
            <a:endParaRPr sz="1000">
              <a:latin typeface="Times New Roman"/>
              <a:cs typeface="Times New Roman"/>
            </a:endParaRPr>
          </a:p>
          <a:p>
            <a:pPr marL="38100" marR="30480" indent="283845">
              <a:lnSpc>
                <a:spcPts val="1080"/>
              </a:lnSpc>
              <a:spcBef>
                <a:spcPts val="80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27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70">
                <a:latin typeface="Times New Roman"/>
                <a:cs typeface="Times New Roman"/>
              </a:rPr>
              <a:t>Zorunlu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65">
                <a:latin typeface="Times New Roman"/>
                <a:cs typeface="Times New Roman"/>
              </a:rPr>
              <a:t>FF, </a:t>
            </a:r>
            <a:r>
              <a:rPr dirty="0" sz="1000" spc="-30">
                <a:latin typeface="Times New Roman"/>
                <a:cs typeface="Times New Roman"/>
              </a:rPr>
              <a:t>YZ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30">
                <a:latin typeface="Times New Roman"/>
                <a:cs typeface="Times New Roman"/>
              </a:rPr>
              <a:t>DZ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50">
                <a:latin typeface="Times New Roman"/>
                <a:cs typeface="Times New Roman"/>
              </a:rPr>
              <a:t>alan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0">
                <a:latin typeface="Times New Roman"/>
                <a:cs typeface="Times New Roman"/>
              </a:rPr>
              <a:t>öğrenci,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50">
                <a:latin typeface="Times New Roman"/>
                <a:cs typeface="Times New Roman"/>
              </a:rPr>
              <a:t>dersi, 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85">
                <a:latin typeface="Times New Roman"/>
                <a:cs typeface="Times New Roman"/>
              </a:rPr>
              <a:t>ilk </a:t>
            </a:r>
            <a:r>
              <a:rPr dirty="0" sz="1000" spc="-75">
                <a:latin typeface="Times New Roman"/>
                <a:cs typeface="Times New Roman"/>
              </a:rPr>
              <a:t>verildiği dönemde </a:t>
            </a:r>
            <a:r>
              <a:rPr dirty="0" sz="1000" spc="-40">
                <a:latin typeface="Times New Roman"/>
                <a:cs typeface="Times New Roman"/>
              </a:rPr>
              <a:t>tekrar </a:t>
            </a:r>
            <a:r>
              <a:rPr dirty="0" sz="1000" spc="-65">
                <a:latin typeface="Times New Roman"/>
                <a:cs typeface="Times New Roman"/>
              </a:rPr>
              <a:t>almak</a:t>
            </a:r>
            <a:r>
              <a:rPr dirty="0" sz="1000" spc="-12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zorundadır.</a:t>
            </a:r>
            <a:endParaRPr sz="1000">
              <a:latin typeface="Times New Roman"/>
              <a:cs typeface="Times New Roman"/>
            </a:endParaRPr>
          </a:p>
          <a:p>
            <a:pPr marL="38100" marR="64769" indent="281940">
              <a:lnSpc>
                <a:spcPts val="1080"/>
              </a:lnSpc>
              <a:buAutoNum type="arabicParenBoth" startAt="2"/>
              <a:tabLst>
                <a:tab pos="558800" algn="l"/>
              </a:tabLst>
            </a:pPr>
            <a:r>
              <a:rPr dirty="0" sz="1000" spc="-55">
                <a:latin typeface="Times New Roman"/>
                <a:cs typeface="Times New Roman"/>
              </a:rPr>
              <a:t>Programdan </a:t>
            </a:r>
            <a:r>
              <a:rPr dirty="0" sz="1000" spc="-60">
                <a:latin typeface="Times New Roman"/>
                <a:cs typeface="Times New Roman"/>
              </a:rPr>
              <a:t>çıkarılan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zorunlu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65">
                <a:latin typeface="Times New Roman"/>
                <a:cs typeface="Times New Roman"/>
              </a:rPr>
              <a:t>yerine </a:t>
            </a:r>
            <a:r>
              <a:rPr dirty="0" sz="1000" spc="-45">
                <a:latin typeface="Times New Roman"/>
                <a:cs typeface="Times New Roman"/>
              </a:rPr>
              <a:t>tekrarlanacak </a:t>
            </a:r>
            <a:r>
              <a:rPr dirty="0" sz="1000" spc="-75">
                <a:latin typeface="Times New Roman"/>
                <a:cs typeface="Times New Roman"/>
              </a:rPr>
              <a:t>zorunlu </a:t>
            </a:r>
            <a:r>
              <a:rPr dirty="0" sz="1000" spc="-55">
                <a:latin typeface="Times New Roman"/>
                <a:cs typeface="Times New Roman"/>
              </a:rPr>
              <a:t>dersler, </a:t>
            </a:r>
            <a:r>
              <a:rPr dirty="0" sz="1000" spc="-90">
                <a:latin typeface="Times New Roman"/>
                <a:cs typeface="Times New Roman"/>
              </a:rPr>
              <a:t>ilgili  </a:t>
            </a:r>
            <a:r>
              <a:rPr dirty="0" sz="1000" spc="-75">
                <a:latin typeface="Times New Roman"/>
                <a:cs typeface="Times New Roman"/>
              </a:rPr>
              <a:t>kurulun </a:t>
            </a:r>
            <a:r>
              <a:rPr dirty="0" sz="1000" spc="-55">
                <a:latin typeface="Times New Roman"/>
                <a:cs typeface="Times New Roman"/>
              </a:rPr>
              <a:t>önerisi </a:t>
            </a:r>
            <a:r>
              <a:rPr dirty="0" sz="1000" spc="-65">
                <a:latin typeface="Times New Roman"/>
                <a:cs typeface="Times New Roman"/>
              </a:rPr>
              <a:t>üzerine </a:t>
            </a:r>
            <a:r>
              <a:rPr dirty="0" sz="1000" spc="-50">
                <a:latin typeface="Times New Roman"/>
                <a:cs typeface="Times New Roman"/>
              </a:rPr>
              <a:t>Senato tarafından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onaylanır.</a:t>
            </a:r>
            <a:endParaRPr sz="1000">
              <a:latin typeface="Times New Roman"/>
              <a:cs typeface="Times New Roman"/>
            </a:endParaRPr>
          </a:p>
          <a:p>
            <a:pPr marL="38100" marR="43180" indent="281940">
              <a:lnSpc>
                <a:spcPts val="1080"/>
              </a:lnSpc>
              <a:buAutoNum type="arabicParenBoth" startAt="2"/>
              <a:tabLst>
                <a:tab pos="490220" algn="l"/>
              </a:tabLst>
            </a:pPr>
            <a:r>
              <a:rPr dirty="0" sz="1000" spc="-70">
                <a:latin typeface="Times New Roman"/>
                <a:cs typeface="Times New Roman"/>
              </a:rPr>
              <a:t>Seçimlik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65">
                <a:latin typeface="Times New Roman"/>
                <a:cs typeface="Times New Roman"/>
              </a:rPr>
              <a:t>FF, </a:t>
            </a:r>
            <a:r>
              <a:rPr dirty="0" sz="1000" spc="-30">
                <a:latin typeface="Times New Roman"/>
                <a:cs typeface="Times New Roman"/>
              </a:rPr>
              <a:t>YZ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30">
                <a:latin typeface="Times New Roman"/>
                <a:cs typeface="Times New Roman"/>
              </a:rPr>
              <a:t>DZ </a:t>
            </a:r>
            <a:r>
              <a:rPr dirty="0" sz="1000" spc="-65">
                <a:latin typeface="Times New Roman"/>
                <a:cs typeface="Times New Roman"/>
              </a:rPr>
              <a:t>notlarından </a:t>
            </a:r>
            <a:r>
              <a:rPr dirty="0" sz="1000" spc="-75">
                <a:latin typeface="Times New Roman"/>
                <a:cs typeface="Times New Roman"/>
              </a:rPr>
              <a:t>birini </a:t>
            </a:r>
            <a:r>
              <a:rPr dirty="0" sz="1000" spc="-50">
                <a:latin typeface="Times New Roman"/>
                <a:cs typeface="Times New Roman"/>
              </a:rPr>
              <a:t>alan </a:t>
            </a:r>
            <a:r>
              <a:rPr dirty="0" sz="1000" spc="-60">
                <a:latin typeface="Times New Roman"/>
                <a:cs typeface="Times New Roman"/>
              </a:rPr>
              <a:t>öğrenci,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40">
                <a:latin typeface="Times New Roman"/>
                <a:cs typeface="Times New Roman"/>
              </a:rPr>
              <a:t>dersi </a:t>
            </a:r>
            <a:r>
              <a:rPr dirty="0" sz="1000" spc="-45">
                <a:latin typeface="Times New Roman"/>
                <a:cs typeface="Times New Roman"/>
              </a:rPr>
              <a:t>tekrarlar 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75">
                <a:latin typeface="Times New Roman"/>
                <a:cs typeface="Times New Roman"/>
              </a:rPr>
              <a:t>danışmanının </a:t>
            </a:r>
            <a:r>
              <a:rPr dirty="0" sz="1000" spc="-70">
                <a:latin typeface="Times New Roman"/>
                <a:cs typeface="Times New Roman"/>
              </a:rPr>
              <a:t>onayıyla,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65">
                <a:latin typeface="Times New Roman"/>
                <a:cs typeface="Times New Roman"/>
              </a:rPr>
              <a:t>yerine </a:t>
            </a:r>
            <a:r>
              <a:rPr dirty="0" sz="1000" spc="-55">
                <a:latin typeface="Times New Roman"/>
                <a:cs typeface="Times New Roman"/>
              </a:rPr>
              <a:t>başka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70">
                <a:latin typeface="Times New Roman"/>
                <a:cs typeface="Times New Roman"/>
              </a:rPr>
              <a:t>seçimlik </a:t>
            </a:r>
            <a:r>
              <a:rPr dirty="0" sz="1000" spc="-40">
                <a:latin typeface="Times New Roman"/>
                <a:cs typeface="Times New Roman"/>
              </a:rPr>
              <a:t>dersi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alabilir.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065"/>
              </a:lnSpc>
            </a:pPr>
            <a:r>
              <a:rPr dirty="0" sz="1000" spc="-60" b="1">
                <a:latin typeface="Times New Roman"/>
                <a:cs typeface="Times New Roman"/>
              </a:rPr>
              <a:t>Ek </a:t>
            </a:r>
            <a:r>
              <a:rPr dirty="0" sz="1000" spc="-45" b="1">
                <a:latin typeface="Times New Roman"/>
                <a:cs typeface="Times New Roman"/>
              </a:rPr>
              <a:t>sınav </a:t>
            </a:r>
            <a:r>
              <a:rPr dirty="0" sz="1000" spc="-60" b="1">
                <a:latin typeface="Times New Roman"/>
                <a:cs typeface="Times New Roman"/>
              </a:rPr>
              <a:t>hakkından </a:t>
            </a:r>
            <a:r>
              <a:rPr dirty="0" sz="1000" spc="-80" b="1">
                <a:latin typeface="Times New Roman"/>
                <a:cs typeface="Times New Roman"/>
              </a:rPr>
              <a:t>yararlanamayacak</a:t>
            </a:r>
            <a:r>
              <a:rPr dirty="0" sz="1000" spc="-35" b="1">
                <a:latin typeface="Times New Roman"/>
                <a:cs typeface="Times New Roman"/>
              </a:rPr>
              <a:t> </a:t>
            </a:r>
            <a:r>
              <a:rPr dirty="0" sz="1000" spc="-60" b="1">
                <a:latin typeface="Times New Roman"/>
                <a:cs typeface="Times New Roman"/>
              </a:rPr>
              <a:t>olanlar</a:t>
            </a:r>
            <a:endParaRPr sz="1000">
              <a:latin typeface="Times New Roman"/>
              <a:cs typeface="Times New Roman"/>
            </a:endParaRPr>
          </a:p>
          <a:p>
            <a:pPr algn="just" marL="38100" marR="53975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28 </a:t>
            </a:r>
            <a:r>
              <a:rPr dirty="0" sz="1000" spc="-30" b="1">
                <a:latin typeface="Times New Roman"/>
                <a:cs typeface="Times New Roman"/>
              </a:rPr>
              <a:t>–</a:t>
            </a:r>
            <a:r>
              <a:rPr dirty="0" sz="1000" spc="-30">
                <a:latin typeface="Times New Roman"/>
                <a:cs typeface="Times New Roman"/>
              </a:rPr>
              <a:t>(1) </a:t>
            </a:r>
            <a:r>
              <a:rPr dirty="0" sz="1000" spc="-65">
                <a:latin typeface="Times New Roman"/>
                <a:cs typeface="Times New Roman"/>
              </a:rPr>
              <a:t>Mezuniyet </a:t>
            </a:r>
            <a:r>
              <a:rPr dirty="0" sz="1000" spc="-70">
                <a:latin typeface="Times New Roman"/>
                <a:cs typeface="Times New Roman"/>
              </a:rPr>
              <a:t>koşullarını </a:t>
            </a:r>
            <a:r>
              <a:rPr dirty="0" sz="1000" spc="-65">
                <a:latin typeface="Times New Roman"/>
                <a:cs typeface="Times New Roman"/>
              </a:rPr>
              <a:t>yerine </a:t>
            </a:r>
            <a:r>
              <a:rPr dirty="0" sz="1000" spc="-55">
                <a:latin typeface="Times New Roman"/>
                <a:cs typeface="Times New Roman"/>
              </a:rPr>
              <a:t>getiren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35">
                <a:latin typeface="Times New Roman"/>
                <a:cs typeface="Times New Roman"/>
              </a:rPr>
              <a:t>ek </a:t>
            </a:r>
            <a:r>
              <a:rPr dirty="0" sz="1000" spc="-60">
                <a:latin typeface="Times New Roman"/>
                <a:cs typeface="Times New Roman"/>
              </a:rPr>
              <a:t>sınav </a:t>
            </a:r>
            <a:r>
              <a:rPr dirty="0" sz="1000" spc="-65">
                <a:latin typeface="Times New Roman"/>
                <a:cs typeface="Times New Roman"/>
              </a:rPr>
              <a:t>haklarından  </a:t>
            </a:r>
            <a:r>
              <a:rPr dirty="0" sz="1000" spc="-55">
                <a:latin typeface="Times New Roman"/>
                <a:cs typeface="Times New Roman"/>
              </a:rPr>
              <a:t>yararlanamazlar.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065"/>
              </a:lnSpc>
            </a:pPr>
            <a:r>
              <a:rPr dirty="0" sz="1000" spc="-65" b="1">
                <a:latin typeface="Times New Roman"/>
                <a:cs typeface="Times New Roman"/>
              </a:rPr>
              <a:t>Sınavlara</a:t>
            </a:r>
            <a:r>
              <a:rPr dirty="0" sz="1000" spc="-60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itiraz</a:t>
            </a:r>
            <a:endParaRPr sz="1000">
              <a:latin typeface="Times New Roman"/>
              <a:cs typeface="Times New Roman"/>
            </a:endParaRPr>
          </a:p>
          <a:p>
            <a:pPr algn="just" marL="38100" marR="53975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29 </a:t>
            </a:r>
            <a:r>
              <a:rPr dirty="0" sz="1000" spc="-60" b="1">
                <a:latin typeface="Times New Roman"/>
                <a:cs typeface="Times New Roman"/>
              </a:rPr>
              <a:t>–</a:t>
            </a:r>
            <a:r>
              <a:rPr dirty="0" sz="1000" spc="-60">
                <a:latin typeface="Times New Roman"/>
                <a:cs typeface="Times New Roman"/>
              </a:rPr>
              <a:t>( </a:t>
            </a:r>
            <a:r>
              <a:rPr dirty="0" sz="1000">
                <a:latin typeface="Times New Roman"/>
                <a:cs typeface="Times New Roman"/>
              </a:rPr>
              <a:t>1) </a:t>
            </a:r>
            <a:r>
              <a:rPr dirty="0" sz="1000" spc="-50">
                <a:latin typeface="Times New Roman"/>
                <a:cs typeface="Times New Roman"/>
              </a:rPr>
              <a:t>Notlara </a:t>
            </a:r>
            <a:r>
              <a:rPr dirty="0" sz="1000" spc="-60">
                <a:latin typeface="Times New Roman"/>
                <a:cs typeface="Times New Roman"/>
              </a:rPr>
              <a:t>itiraz;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55">
                <a:latin typeface="Times New Roman"/>
                <a:cs typeface="Times New Roman"/>
              </a:rPr>
              <a:t>fakülte,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veya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meslek </a:t>
            </a:r>
            <a:r>
              <a:rPr dirty="0" sz="1000" spc="-75">
                <a:latin typeface="Times New Roman"/>
                <a:cs typeface="Times New Roman"/>
              </a:rPr>
              <a:t>yüksekokulu  yönetimine, </a:t>
            </a:r>
            <a:r>
              <a:rPr dirty="0" sz="1000" spc="-60">
                <a:latin typeface="Times New Roman"/>
                <a:cs typeface="Times New Roman"/>
              </a:rPr>
              <a:t>sınav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sonuçlarının </a:t>
            </a:r>
            <a:r>
              <a:rPr dirty="0" sz="1000" spc="-75">
                <a:latin typeface="Times New Roman"/>
                <a:cs typeface="Times New Roman"/>
              </a:rPr>
              <a:t>ilanını </a:t>
            </a:r>
            <a:r>
              <a:rPr dirty="0" sz="1000" spc="-70">
                <a:latin typeface="Times New Roman"/>
                <a:cs typeface="Times New Roman"/>
              </a:rPr>
              <a:t>izleyen </a:t>
            </a:r>
            <a:r>
              <a:rPr dirty="0" sz="1000" spc="-60">
                <a:latin typeface="Times New Roman"/>
                <a:cs typeface="Times New Roman"/>
              </a:rPr>
              <a:t>üç  </a:t>
            </a:r>
            <a:r>
              <a:rPr dirty="0" sz="1000" spc="-70">
                <a:latin typeface="Times New Roman"/>
                <a:cs typeface="Times New Roman"/>
              </a:rPr>
              <a:t>iş </a:t>
            </a:r>
            <a:r>
              <a:rPr dirty="0" sz="1000" spc="-75">
                <a:latin typeface="Times New Roman"/>
                <a:cs typeface="Times New Roman"/>
              </a:rPr>
              <a:t>günü </a:t>
            </a:r>
            <a:r>
              <a:rPr dirty="0" sz="1000" spc="-65">
                <a:latin typeface="Times New Roman"/>
                <a:cs typeface="Times New Roman"/>
              </a:rPr>
              <a:t>içerisinde </a:t>
            </a:r>
            <a:r>
              <a:rPr dirty="0" sz="1000" spc="-70">
                <a:latin typeface="Times New Roman"/>
                <a:cs typeface="Times New Roman"/>
              </a:rPr>
              <a:t>yazılı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80">
                <a:latin typeface="Times New Roman"/>
                <a:cs typeface="Times New Roman"/>
              </a:rPr>
              <a:t>yapılır. </a:t>
            </a:r>
            <a:r>
              <a:rPr dirty="0" sz="1000" spc="-70">
                <a:latin typeface="Times New Roman"/>
                <a:cs typeface="Times New Roman"/>
              </a:rPr>
              <a:t>İlgili  dekan/müdür,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65">
                <a:latin typeface="Times New Roman"/>
                <a:cs typeface="Times New Roman"/>
              </a:rPr>
              <a:t>biri </a:t>
            </a:r>
            <a:r>
              <a:rPr dirty="0" sz="1000" spc="-60">
                <a:latin typeface="Times New Roman"/>
                <a:cs typeface="Times New Roman"/>
              </a:rPr>
              <a:t>sınavı </a:t>
            </a:r>
            <a:r>
              <a:rPr dirty="0" sz="1000" spc="-55">
                <a:latin typeface="Times New Roman"/>
                <a:cs typeface="Times New Roman"/>
              </a:rPr>
              <a:t>yapan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60">
                <a:latin typeface="Times New Roman"/>
                <a:cs typeface="Times New Roman"/>
              </a:rPr>
              <a:t>elemanı </a:t>
            </a:r>
            <a:r>
              <a:rPr dirty="0" sz="1000" spc="-75">
                <a:latin typeface="Times New Roman"/>
                <a:cs typeface="Times New Roman"/>
              </a:rPr>
              <a:t>olmak </a:t>
            </a:r>
            <a:r>
              <a:rPr dirty="0" sz="1000" spc="-55">
                <a:latin typeface="Times New Roman"/>
                <a:cs typeface="Times New Roman"/>
              </a:rPr>
              <a:t>üzere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öğretim </a:t>
            </a:r>
            <a:r>
              <a:rPr dirty="0" sz="1000" spc="-60">
                <a:latin typeface="Times New Roman"/>
                <a:cs typeface="Times New Roman"/>
              </a:rPr>
              <a:t>elemanları  </a:t>
            </a:r>
            <a:r>
              <a:rPr dirty="0" sz="1000" spc="-50">
                <a:latin typeface="Times New Roman"/>
                <a:cs typeface="Times New Roman"/>
              </a:rPr>
              <a:t>arasından </a:t>
            </a:r>
            <a:r>
              <a:rPr dirty="0" sz="1000" spc="-60">
                <a:latin typeface="Times New Roman"/>
                <a:cs typeface="Times New Roman"/>
              </a:rPr>
              <a:t>üç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85">
                <a:latin typeface="Times New Roman"/>
                <a:cs typeface="Times New Roman"/>
              </a:rPr>
              <a:t>kişilik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80">
                <a:latin typeface="Times New Roman"/>
                <a:cs typeface="Times New Roman"/>
              </a:rPr>
              <a:t>komisyon </a:t>
            </a:r>
            <a:r>
              <a:rPr dirty="0" sz="1000" spc="-60">
                <a:latin typeface="Times New Roman"/>
                <a:cs typeface="Times New Roman"/>
              </a:rPr>
              <a:t>kurar.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Komisyon, </a:t>
            </a:r>
            <a:r>
              <a:rPr dirty="0" sz="1000" spc="-60">
                <a:latin typeface="Times New Roman"/>
                <a:cs typeface="Times New Roman"/>
              </a:rPr>
              <a:t>itirazları üç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iş </a:t>
            </a:r>
            <a:r>
              <a:rPr dirty="0" sz="1000" spc="-75">
                <a:latin typeface="Times New Roman"/>
                <a:cs typeface="Times New Roman"/>
              </a:rPr>
              <a:t>günü içinde </a:t>
            </a:r>
            <a:r>
              <a:rPr dirty="0" sz="1000" spc="-70">
                <a:latin typeface="Times New Roman"/>
                <a:cs typeface="Times New Roman"/>
              </a:rPr>
              <a:t>sonuçlandırır.  </a:t>
            </a:r>
            <a:r>
              <a:rPr dirty="0" sz="1000" spc="-75">
                <a:latin typeface="Times New Roman"/>
                <a:cs typeface="Times New Roman"/>
              </a:rPr>
              <a:t>Komisyondan </a:t>
            </a:r>
            <a:r>
              <a:rPr dirty="0" sz="1000" spc="-55">
                <a:latin typeface="Times New Roman"/>
                <a:cs typeface="Times New Roman"/>
              </a:rPr>
              <a:t>gelen sonuç, </a:t>
            </a:r>
            <a:r>
              <a:rPr dirty="0" sz="1000" spc="-60">
                <a:latin typeface="Times New Roman"/>
                <a:cs typeface="Times New Roman"/>
              </a:rPr>
              <a:t>üç </a:t>
            </a:r>
            <a:r>
              <a:rPr dirty="0" sz="1000" spc="-70">
                <a:latin typeface="Times New Roman"/>
                <a:cs typeface="Times New Roman"/>
              </a:rPr>
              <a:t>iş </a:t>
            </a:r>
            <a:r>
              <a:rPr dirty="0" sz="1000" spc="-75">
                <a:latin typeface="Times New Roman"/>
                <a:cs typeface="Times New Roman"/>
              </a:rPr>
              <a:t>günü içinde </a:t>
            </a:r>
            <a:r>
              <a:rPr dirty="0" sz="1000" spc="-65">
                <a:latin typeface="Times New Roman"/>
                <a:cs typeface="Times New Roman"/>
              </a:rPr>
              <a:t>öğrenciye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duyurulur.</a:t>
            </a:r>
            <a:endParaRPr sz="1000">
              <a:latin typeface="Times New Roman"/>
              <a:cs typeface="Times New Roman"/>
            </a:endParaRPr>
          </a:p>
          <a:p>
            <a:pPr algn="ctr" marL="240665">
              <a:lnSpc>
                <a:spcPts val="1065"/>
              </a:lnSpc>
            </a:pPr>
            <a:r>
              <a:rPr dirty="0" sz="1000" spc="-50" b="1">
                <a:latin typeface="Times New Roman"/>
                <a:cs typeface="Times New Roman"/>
              </a:rPr>
              <a:t>BEŞİNCİ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BÖLÜM</a:t>
            </a:r>
            <a:endParaRPr sz="1000">
              <a:latin typeface="Times New Roman"/>
              <a:cs typeface="Times New Roman"/>
            </a:endParaRPr>
          </a:p>
          <a:p>
            <a:pPr algn="just" marL="1253490" marR="647700" indent="-354965">
              <a:lnSpc>
                <a:spcPts val="1080"/>
              </a:lnSpc>
              <a:spcBef>
                <a:spcPts val="80"/>
              </a:spcBef>
            </a:pPr>
            <a:r>
              <a:rPr dirty="0" sz="1000" spc="-30" b="1">
                <a:latin typeface="Times New Roman"/>
                <a:cs typeface="Times New Roman"/>
              </a:rPr>
              <a:t>İlişik </a:t>
            </a:r>
            <a:r>
              <a:rPr dirty="0" sz="1000" spc="-20" b="1">
                <a:latin typeface="Times New Roman"/>
                <a:cs typeface="Times New Roman"/>
              </a:rPr>
              <a:t>Kesme, </a:t>
            </a:r>
            <a:r>
              <a:rPr dirty="0" sz="1000" spc="-65" b="1">
                <a:latin typeface="Times New Roman"/>
                <a:cs typeface="Times New Roman"/>
              </a:rPr>
              <a:t>Diplomalar, </a:t>
            </a:r>
            <a:r>
              <a:rPr dirty="0" sz="1000" spc="-75" b="1">
                <a:latin typeface="Times New Roman"/>
                <a:cs typeface="Times New Roman"/>
              </a:rPr>
              <a:t>Yandal, </a:t>
            </a:r>
            <a:r>
              <a:rPr dirty="0" sz="1000" spc="-60" b="1">
                <a:latin typeface="Times New Roman"/>
                <a:cs typeface="Times New Roman"/>
              </a:rPr>
              <a:t>Çift </a:t>
            </a:r>
            <a:r>
              <a:rPr dirty="0" sz="1000" spc="-70" b="1">
                <a:latin typeface="Times New Roman"/>
                <a:cs typeface="Times New Roman"/>
              </a:rPr>
              <a:t>Anadal </a:t>
            </a:r>
            <a:r>
              <a:rPr dirty="0" sz="1000" spc="-65" b="1">
                <a:latin typeface="Times New Roman"/>
                <a:cs typeface="Times New Roman"/>
              </a:rPr>
              <a:t>Programları,  </a:t>
            </a:r>
            <a:r>
              <a:rPr dirty="0" sz="1000" spc="-35" b="1">
                <a:latin typeface="Times New Roman"/>
                <a:cs typeface="Times New Roman"/>
              </a:rPr>
              <a:t>Mazeretler, </a:t>
            </a:r>
            <a:r>
              <a:rPr dirty="0" sz="1000" spc="-45" b="1">
                <a:latin typeface="Times New Roman"/>
                <a:cs typeface="Times New Roman"/>
              </a:rPr>
              <a:t>İzinler, </a:t>
            </a:r>
            <a:r>
              <a:rPr dirty="0" sz="1000" spc="-75" b="1">
                <a:latin typeface="Times New Roman"/>
                <a:cs typeface="Times New Roman"/>
              </a:rPr>
              <a:t>Yatay </a:t>
            </a:r>
            <a:r>
              <a:rPr dirty="0" sz="1000" spc="-30" b="1">
                <a:latin typeface="Times New Roman"/>
                <a:cs typeface="Times New Roman"/>
              </a:rPr>
              <a:t>ve Dikey</a:t>
            </a:r>
            <a:r>
              <a:rPr dirty="0" sz="1000" spc="-90" b="1">
                <a:latin typeface="Times New Roman"/>
                <a:cs typeface="Times New Roman"/>
              </a:rPr>
              <a:t> </a:t>
            </a:r>
            <a:r>
              <a:rPr dirty="0" sz="1000" spc="-25" b="1">
                <a:latin typeface="Times New Roman"/>
                <a:cs typeface="Times New Roman"/>
              </a:rPr>
              <a:t>Geçişler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005"/>
              </a:lnSpc>
            </a:pPr>
            <a:r>
              <a:rPr dirty="0" sz="1000" spc="-30" b="1">
                <a:latin typeface="Times New Roman"/>
                <a:cs typeface="Times New Roman"/>
              </a:rPr>
              <a:t>İlişik</a:t>
            </a:r>
            <a:r>
              <a:rPr dirty="0" sz="1000" spc="10" b="1">
                <a:latin typeface="Times New Roman"/>
                <a:cs typeface="Times New Roman"/>
              </a:rPr>
              <a:t> </a:t>
            </a:r>
            <a:r>
              <a:rPr dirty="0" sz="1000" spc="-25" b="1">
                <a:latin typeface="Times New Roman"/>
                <a:cs typeface="Times New Roman"/>
              </a:rPr>
              <a:t>kesme</a:t>
            </a:r>
            <a:endParaRPr sz="1000">
              <a:latin typeface="Times New Roman"/>
              <a:cs typeface="Times New Roman"/>
            </a:endParaRPr>
          </a:p>
          <a:p>
            <a:pPr algn="just" marL="38100" marR="4953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30 </a:t>
            </a:r>
            <a:r>
              <a:rPr dirty="0" sz="1000" spc="-30" b="1">
                <a:latin typeface="Times New Roman"/>
                <a:cs typeface="Times New Roman"/>
              </a:rPr>
              <a:t>–</a:t>
            </a:r>
            <a:r>
              <a:rPr dirty="0" sz="1000" spc="-30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Öğrencinin </a:t>
            </a:r>
            <a:r>
              <a:rPr dirty="0" sz="1000" spc="-65">
                <a:latin typeface="Times New Roman"/>
                <a:cs typeface="Times New Roman"/>
              </a:rPr>
              <a:t>bu Yönetmelik </a:t>
            </a:r>
            <a:r>
              <a:rPr dirty="0" sz="1000" spc="-80">
                <a:latin typeface="Times New Roman"/>
                <a:cs typeface="Times New Roman"/>
              </a:rPr>
              <a:t>hükümlerine </a:t>
            </a:r>
            <a:r>
              <a:rPr dirty="0" sz="1000" spc="-60">
                <a:latin typeface="Times New Roman"/>
                <a:cs typeface="Times New Roman"/>
              </a:rPr>
              <a:t>göre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55">
                <a:latin typeface="Times New Roman"/>
                <a:cs typeface="Times New Roman"/>
              </a:rPr>
              <a:t>süresini  </a:t>
            </a:r>
            <a:r>
              <a:rPr dirty="0" sz="1000" spc="-70">
                <a:latin typeface="Times New Roman"/>
                <a:cs typeface="Times New Roman"/>
              </a:rPr>
              <a:t>tamamlayıp </a:t>
            </a:r>
            <a:r>
              <a:rPr dirty="0" sz="1000" spc="-75">
                <a:latin typeface="Times New Roman"/>
                <a:cs typeface="Times New Roman"/>
              </a:rPr>
              <a:t>tamamlamadığına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bakılmadan;</a:t>
            </a:r>
            <a:endParaRPr sz="1000">
              <a:latin typeface="Times New Roman"/>
              <a:cs typeface="Times New Roman"/>
            </a:endParaRPr>
          </a:p>
          <a:p>
            <a:pPr algn="just" marL="441959" indent="-122555">
              <a:lnSpc>
                <a:spcPts val="1005"/>
              </a:lnSpc>
              <a:buAutoNum type="alphaLcParenR"/>
              <a:tabLst>
                <a:tab pos="442595" algn="l"/>
              </a:tabLst>
            </a:pPr>
            <a:r>
              <a:rPr dirty="0" sz="1000" spc="-65">
                <a:latin typeface="Times New Roman"/>
                <a:cs typeface="Times New Roman"/>
              </a:rPr>
              <a:t>Yükseköğretim </a:t>
            </a:r>
            <a:r>
              <a:rPr dirty="0" sz="1000" spc="-75">
                <a:latin typeface="Times New Roman"/>
                <a:cs typeface="Times New Roman"/>
              </a:rPr>
              <a:t>kurumundan </a:t>
            </a:r>
            <a:r>
              <a:rPr dirty="0" sz="1000" spc="-65">
                <a:latin typeface="Times New Roman"/>
                <a:cs typeface="Times New Roman"/>
              </a:rPr>
              <a:t>çıkarma </a:t>
            </a:r>
            <a:r>
              <a:rPr dirty="0" sz="1000" spc="-40">
                <a:latin typeface="Times New Roman"/>
                <a:cs typeface="Times New Roman"/>
              </a:rPr>
              <a:t>cezası </a:t>
            </a:r>
            <a:r>
              <a:rPr dirty="0" sz="1000" spc="-80">
                <a:latin typeface="Times New Roman"/>
                <a:cs typeface="Times New Roman"/>
              </a:rPr>
              <a:t>almış</a:t>
            </a:r>
            <a:r>
              <a:rPr dirty="0" sz="1000" spc="-16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olması,</a:t>
            </a:r>
            <a:endParaRPr sz="1000">
              <a:latin typeface="Times New Roman"/>
              <a:cs typeface="Times New Roman"/>
            </a:endParaRPr>
          </a:p>
          <a:p>
            <a:pPr algn="just" marL="441959" indent="-122555">
              <a:lnSpc>
                <a:spcPts val="1080"/>
              </a:lnSpc>
              <a:buAutoNum type="alphaLcParenR"/>
              <a:tabLst>
                <a:tab pos="442595" algn="l"/>
              </a:tabLst>
            </a:pPr>
            <a:r>
              <a:rPr dirty="0" sz="1000" spc="-60">
                <a:latin typeface="Times New Roman"/>
                <a:cs typeface="Times New Roman"/>
              </a:rPr>
              <a:t>Kendi </a:t>
            </a:r>
            <a:r>
              <a:rPr dirty="0" sz="1000" spc="-55">
                <a:latin typeface="Times New Roman"/>
                <a:cs typeface="Times New Roman"/>
              </a:rPr>
              <a:t>isteği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0">
                <a:latin typeface="Times New Roman"/>
                <a:cs typeface="Times New Roman"/>
              </a:rPr>
              <a:t>kaydını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sildirmesi,</a:t>
            </a:r>
            <a:endParaRPr sz="1000">
              <a:latin typeface="Times New Roman"/>
              <a:cs typeface="Times New Roman"/>
            </a:endParaRPr>
          </a:p>
          <a:p>
            <a:pPr algn="just" marL="38100" marR="64769" indent="281940">
              <a:lnSpc>
                <a:spcPts val="1080"/>
              </a:lnSpc>
              <a:spcBef>
                <a:spcPts val="75"/>
              </a:spcBef>
              <a:buAutoNum type="alphaLcParenR"/>
              <a:tabLst>
                <a:tab pos="459740" algn="l"/>
              </a:tabLst>
            </a:pPr>
            <a:r>
              <a:rPr dirty="0" sz="1000" spc="-60">
                <a:latin typeface="Times New Roman"/>
                <a:cs typeface="Times New Roman"/>
              </a:rPr>
              <a:t>Üniversite </a:t>
            </a:r>
            <a:r>
              <a:rPr dirty="0" sz="1000" spc="-70">
                <a:latin typeface="Times New Roman"/>
                <a:cs typeface="Times New Roman"/>
              </a:rPr>
              <a:t>yetkili </a:t>
            </a:r>
            <a:r>
              <a:rPr dirty="0" sz="1000" spc="-75">
                <a:latin typeface="Times New Roman"/>
                <a:cs typeface="Times New Roman"/>
              </a:rPr>
              <a:t>kurullarının </a:t>
            </a:r>
            <a:r>
              <a:rPr dirty="0" sz="1000" spc="-40">
                <a:latin typeface="Times New Roman"/>
                <a:cs typeface="Times New Roman"/>
              </a:rPr>
              <a:t>karar </a:t>
            </a:r>
            <a:r>
              <a:rPr dirty="0" sz="1000" spc="-50">
                <a:latin typeface="Times New Roman"/>
                <a:cs typeface="Times New Roman"/>
              </a:rPr>
              <a:t>vermesi </a:t>
            </a:r>
            <a:r>
              <a:rPr dirty="0" sz="1000" spc="-60">
                <a:latin typeface="Times New Roman"/>
                <a:cs typeface="Times New Roman"/>
              </a:rPr>
              <a:t>ve Yükseköğretim </a:t>
            </a:r>
            <a:r>
              <a:rPr dirty="0" sz="1000" spc="-70">
                <a:latin typeface="Times New Roman"/>
                <a:cs typeface="Times New Roman"/>
              </a:rPr>
              <a:t>Kurulunun </a:t>
            </a:r>
            <a:r>
              <a:rPr dirty="0" sz="1000" spc="-60">
                <a:latin typeface="Times New Roman"/>
                <a:cs typeface="Times New Roman"/>
              </a:rPr>
              <a:t>onayı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0">
                <a:latin typeface="Times New Roman"/>
                <a:cs typeface="Times New Roman"/>
              </a:rPr>
              <a:t>dört  </a:t>
            </a:r>
            <a:r>
              <a:rPr dirty="0" sz="1000" spc="-70">
                <a:latin typeface="Times New Roman"/>
                <a:cs typeface="Times New Roman"/>
              </a:rPr>
              <a:t>yıl </a:t>
            </a:r>
            <a:r>
              <a:rPr dirty="0" sz="1000" spc="-50">
                <a:latin typeface="Times New Roman"/>
                <a:cs typeface="Times New Roman"/>
              </a:rPr>
              <a:t>üst üste </a:t>
            </a:r>
            <a:r>
              <a:rPr dirty="0" sz="1000" spc="-55">
                <a:latin typeface="Times New Roman"/>
                <a:cs typeface="Times New Roman"/>
              </a:rPr>
              <a:t>katkı payı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60">
                <a:latin typeface="Times New Roman"/>
                <a:cs typeface="Times New Roman"/>
              </a:rPr>
              <a:t>ücretinin </a:t>
            </a:r>
            <a:r>
              <a:rPr dirty="0" sz="1000" spc="-65">
                <a:latin typeface="Times New Roman"/>
                <a:cs typeface="Times New Roman"/>
              </a:rPr>
              <a:t>ödenmemesi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5">
                <a:latin typeface="Times New Roman"/>
                <a:cs typeface="Times New Roman"/>
              </a:rPr>
              <a:t>kayıt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yenilenmemesi,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035"/>
              </a:lnSpc>
            </a:pPr>
            <a:r>
              <a:rPr dirty="0" sz="1000" spc="-75">
                <a:latin typeface="Times New Roman"/>
                <a:cs typeface="Times New Roman"/>
              </a:rPr>
              <a:t>durumlarında </a:t>
            </a:r>
            <a:r>
              <a:rPr dirty="0" sz="1000" spc="-65">
                <a:latin typeface="Times New Roman"/>
                <a:cs typeface="Times New Roman"/>
              </a:rPr>
              <a:t>Üniversite </a:t>
            </a:r>
            <a:r>
              <a:rPr dirty="0" sz="1000" spc="-80">
                <a:latin typeface="Times New Roman"/>
                <a:cs typeface="Times New Roman"/>
              </a:rPr>
              <a:t>ile ilişiği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kesilir.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110"/>
              </a:lnSpc>
            </a:pPr>
            <a:r>
              <a:rPr dirty="0" sz="1000" spc="-65" b="1">
                <a:latin typeface="Times New Roman"/>
                <a:cs typeface="Times New Roman"/>
              </a:rPr>
              <a:t>Diplomalar </a:t>
            </a:r>
            <a:r>
              <a:rPr dirty="0" sz="1000" spc="-30" b="1">
                <a:latin typeface="Times New Roman"/>
                <a:cs typeface="Times New Roman"/>
              </a:rPr>
              <a:t>ve</a:t>
            </a:r>
            <a:r>
              <a:rPr dirty="0" sz="1000" spc="60" b="1">
                <a:latin typeface="Times New Roman"/>
                <a:cs typeface="Times New Roman"/>
              </a:rPr>
              <a:t> </a:t>
            </a:r>
            <a:r>
              <a:rPr dirty="0" sz="1000" spc="-15" b="1">
                <a:latin typeface="Times New Roman"/>
                <a:cs typeface="Times New Roman"/>
              </a:rPr>
              <a:t>belgeler</a:t>
            </a:r>
            <a:endParaRPr sz="1000">
              <a:latin typeface="Times New Roman"/>
              <a:cs typeface="Times New Roman"/>
            </a:endParaRPr>
          </a:p>
          <a:p>
            <a:pPr algn="just" marL="38100" marR="4191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31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Kayıtlı </a:t>
            </a:r>
            <a:r>
              <a:rPr dirty="0" sz="1000" spc="-80">
                <a:latin typeface="Times New Roman"/>
                <a:cs typeface="Times New Roman"/>
              </a:rPr>
              <a:t>olduğu </a:t>
            </a:r>
            <a:r>
              <a:rPr dirty="0" sz="1000" spc="-65">
                <a:latin typeface="Times New Roman"/>
                <a:cs typeface="Times New Roman"/>
              </a:rPr>
              <a:t>ön lisans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70">
                <a:latin typeface="Times New Roman"/>
                <a:cs typeface="Times New Roman"/>
              </a:rPr>
              <a:t>programındaki </a:t>
            </a:r>
            <a:r>
              <a:rPr dirty="0" sz="1000" spc="-65">
                <a:latin typeface="Times New Roman"/>
                <a:cs typeface="Times New Roman"/>
              </a:rPr>
              <a:t>tüm </a:t>
            </a:r>
            <a:r>
              <a:rPr dirty="0" sz="1000" spc="-45">
                <a:latin typeface="Times New Roman"/>
                <a:cs typeface="Times New Roman"/>
              </a:rPr>
              <a:t>dersleri </a:t>
            </a:r>
            <a:r>
              <a:rPr dirty="0" sz="1000" spc="-60">
                <a:latin typeface="Times New Roman"/>
                <a:cs typeface="Times New Roman"/>
              </a:rPr>
              <a:t>başarıyla  </a:t>
            </a:r>
            <a:r>
              <a:rPr dirty="0" sz="1000" spc="-65">
                <a:latin typeface="Times New Roman"/>
                <a:cs typeface="Times New Roman"/>
              </a:rPr>
              <a:t>tamamlayan,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75">
                <a:latin typeface="Times New Roman"/>
                <a:cs typeface="Times New Roman"/>
              </a:rPr>
              <a:t>2,00 </a:t>
            </a:r>
            <a:r>
              <a:rPr dirty="0" sz="1000" spc="-65">
                <a:latin typeface="Times New Roman"/>
                <a:cs typeface="Times New Roman"/>
              </a:rPr>
              <a:t>olan, </a:t>
            </a:r>
            <a:r>
              <a:rPr dirty="0" sz="1000" spc="-70">
                <a:latin typeface="Times New Roman"/>
                <a:cs typeface="Times New Roman"/>
              </a:rPr>
              <a:t>sorumluysa </a:t>
            </a:r>
            <a:r>
              <a:rPr dirty="0" sz="1000" spc="-50">
                <a:latin typeface="Times New Roman"/>
                <a:cs typeface="Times New Roman"/>
              </a:rPr>
              <a:t>yabancı </a:t>
            </a:r>
            <a:r>
              <a:rPr dirty="0" sz="1000" spc="-70">
                <a:latin typeface="Times New Roman"/>
                <a:cs typeface="Times New Roman"/>
              </a:rPr>
              <a:t>dil </a:t>
            </a:r>
            <a:r>
              <a:rPr dirty="0" sz="1000" spc="-65">
                <a:latin typeface="Times New Roman"/>
                <a:cs typeface="Times New Roman"/>
              </a:rPr>
              <a:t>muafiyet </a:t>
            </a:r>
            <a:r>
              <a:rPr dirty="0" sz="1000" spc="-70">
                <a:latin typeface="Times New Roman"/>
                <a:cs typeface="Times New Roman"/>
              </a:rPr>
              <a:t>sınavını  </a:t>
            </a:r>
            <a:r>
              <a:rPr dirty="0" sz="1000" spc="-60">
                <a:latin typeface="Times New Roman"/>
                <a:cs typeface="Times New Roman"/>
              </a:rPr>
              <a:t>başarmış </a:t>
            </a:r>
            <a:r>
              <a:rPr dirty="0" sz="1000" spc="-75">
                <a:latin typeface="Times New Roman"/>
                <a:cs typeface="Times New Roman"/>
              </a:rPr>
              <a:t>bulunan, mezuniyet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55">
                <a:latin typeface="Times New Roman"/>
                <a:cs typeface="Times New Roman"/>
              </a:rPr>
              <a:t>gerekli </a:t>
            </a:r>
            <a:r>
              <a:rPr dirty="0" sz="1000" spc="-65">
                <a:latin typeface="Times New Roman"/>
                <a:cs typeface="Times New Roman"/>
              </a:rPr>
              <a:t>olan ön lisans </a:t>
            </a:r>
            <a:r>
              <a:rPr dirty="0" sz="1000" spc="-60">
                <a:latin typeface="Times New Roman"/>
                <a:cs typeface="Times New Roman"/>
              </a:rPr>
              <a:t>programları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70">
                <a:latin typeface="Times New Roman"/>
                <a:cs typeface="Times New Roman"/>
              </a:rPr>
              <a:t>120 </a:t>
            </a:r>
            <a:r>
              <a:rPr dirty="0" sz="1000" spc="-15">
                <a:latin typeface="Times New Roman"/>
                <a:cs typeface="Times New Roman"/>
              </a:rPr>
              <a:t>AKTS, </a:t>
            </a:r>
            <a:r>
              <a:rPr dirty="0" sz="1000" spc="-60">
                <a:latin typeface="Times New Roman"/>
                <a:cs typeface="Times New Roman"/>
              </a:rPr>
              <a:t>dört 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90">
                <a:latin typeface="Times New Roman"/>
                <a:cs typeface="Times New Roman"/>
              </a:rPr>
              <a:t>yıllık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60">
                <a:latin typeface="Times New Roman"/>
                <a:cs typeface="Times New Roman"/>
              </a:rPr>
              <a:t>programları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70">
                <a:latin typeface="Times New Roman"/>
                <a:cs typeface="Times New Roman"/>
              </a:rPr>
              <a:t>240 </a:t>
            </a:r>
            <a:r>
              <a:rPr dirty="0" sz="1000" spc="-15">
                <a:latin typeface="Times New Roman"/>
                <a:cs typeface="Times New Roman"/>
              </a:rPr>
              <a:t>AKTS, </a:t>
            </a:r>
            <a:r>
              <a:rPr dirty="0" sz="1000" spc="-50">
                <a:latin typeface="Times New Roman"/>
                <a:cs typeface="Times New Roman"/>
              </a:rPr>
              <a:t>beş </a:t>
            </a:r>
            <a:r>
              <a:rPr dirty="0" sz="1000" spc="-90">
                <a:latin typeface="Times New Roman"/>
                <a:cs typeface="Times New Roman"/>
              </a:rPr>
              <a:t>yıllık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60">
                <a:latin typeface="Times New Roman"/>
                <a:cs typeface="Times New Roman"/>
              </a:rPr>
              <a:t>ve yüksek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50">
                <a:latin typeface="Times New Roman"/>
                <a:cs typeface="Times New Roman"/>
              </a:rPr>
              <a:t>derecesini </a:t>
            </a:r>
            <a:r>
              <a:rPr dirty="0" sz="1000" spc="-75">
                <a:latin typeface="Times New Roman"/>
                <a:cs typeface="Times New Roman"/>
              </a:rPr>
              <a:t>birlikte  </a:t>
            </a:r>
            <a:r>
              <a:rPr dirty="0" sz="1000" spc="-45">
                <a:latin typeface="Times New Roman"/>
                <a:cs typeface="Times New Roman"/>
              </a:rPr>
              <a:t>veren </a:t>
            </a:r>
            <a:r>
              <a:rPr dirty="0" sz="1000" spc="-65">
                <a:latin typeface="Times New Roman"/>
                <a:cs typeface="Times New Roman"/>
              </a:rPr>
              <a:t>programlar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70">
                <a:latin typeface="Times New Roman"/>
                <a:cs typeface="Times New Roman"/>
              </a:rPr>
              <a:t>300 </a:t>
            </a:r>
            <a:r>
              <a:rPr dirty="0" sz="1000" spc="-15">
                <a:latin typeface="Times New Roman"/>
                <a:cs typeface="Times New Roman"/>
              </a:rPr>
              <a:t>AKTS, </a:t>
            </a:r>
            <a:r>
              <a:rPr dirty="0" sz="1000" spc="-50">
                <a:latin typeface="Times New Roman"/>
                <a:cs typeface="Times New Roman"/>
              </a:rPr>
              <a:t>altı </a:t>
            </a:r>
            <a:r>
              <a:rPr dirty="0" sz="1000" spc="-90">
                <a:latin typeface="Times New Roman"/>
                <a:cs typeface="Times New Roman"/>
              </a:rPr>
              <a:t>yıllık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60">
                <a:latin typeface="Times New Roman"/>
                <a:cs typeface="Times New Roman"/>
              </a:rPr>
              <a:t>ve yüksek </a:t>
            </a:r>
            <a:r>
              <a:rPr dirty="0" sz="1000" spc="-50">
                <a:latin typeface="Times New Roman"/>
                <a:cs typeface="Times New Roman"/>
              </a:rPr>
              <a:t>lisansderecesini </a:t>
            </a:r>
            <a:r>
              <a:rPr dirty="0" sz="1000" spc="-75">
                <a:latin typeface="Times New Roman"/>
                <a:cs typeface="Times New Roman"/>
              </a:rPr>
              <a:t>birlikte </a:t>
            </a:r>
            <a:r>
              <a:rPr dirty="0" sz="1000" spc="-45">
                <a:latin typeface="Times New Roman"/>
                <a:cs typeface="Times New Roman"/>
              </a:rPr>
              <a:t>veren  </a:t>
            </a:r>
            <a:r>
              <a:rPr dirty="0" sz="1000" spc="-65">
                <a:latin typeface="Times New Roman"/>
                <a:cs typeface="Times New Roman"/>
              </a:rPr>
              <a:t>programlar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60">
                <a:latin typeface="Times New Roman"/>
                <a:cs typeface="Times New Roman"/>
              </a:rPr>
              <a:t>ise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70">
                <a:latin typeface="Times New Roman"/>
                <a:cs typeface="Times New Roman"/>
              </a:rPr>
              <a:t>360 </a:t>
            </a:r>
            <a:r>
              <a:rPr dirty="0" sz="1000" spc="-20">
                <a:latin typeface="Times New Roman"/>
                <a:cs typeface="Times New Roman"/>
              </a:rPr>
              <a:t>AKTS </a:t>
            </a:r>
            <a:r>
              <a:rPr dirty="0" sz="1000" spc="-70">
                <a:latin typeface="Times New Roman"/>
                <a:cs typeface="Times New Roman"/>
              </a:rPr>
              <a:t>krediyitamamlamış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80">
                <a:latin typeface="Times New Roman"/>
                <a:cs typeface="Times New Roman"/>
              </a:rPr>
              <a:t>duyurulmuş </a:t>
            </a:r>
            <a:r>
              <a:rPr dirty="0" sz="1000" spc="-65">
                <a:latin typeface="Times New Roman"/>
                <a:cs typeface="Times New Roman"/>
              </a:rPr>
              <a:t>olan diğer </a:t>
            </a:r>
            <a:r>
              <a:rPr dirty="0" sz="1000" spc="-40">
                <a:latin typeface="Times New Roman"/>
                <a:cs typeface="Times New Roman"/>
              </a:rPr>
              <a:t>şartları </a:t>
            </a:r>
            <a:r>
              <a:rPr dirty="0" sz="1000" spc="-65">
                <a:latin typeface="Times New Roman"/>
                <a:cs typeface="Times New Roman"/>
              </a:rPr>
              <a:t>yerine  </a:t>
            </a:r>
            <a:r>
              <a:rPr dirty="0" sz="1000" spc="-55">
                <a:latin typeface="Times New Roman"/>
                <a:cs typeface="Times New Roman"/>
              </a:rPr>
              <a:t>getiren </a:t>
            </a:r>
            <a:r>
              <a:rPr dirty="0" sz="1000" spc="-60">
                <a:latin typeface="Times New Roman"/>
                <a:cs typeface="Times New Roman"/>
              </a:rPr>
              <a:t>öğrenciye,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80">
                <a:latin typeface="Times New Roman"/>
                <a:cs typeface="Times New Roman"/>
              </a:rPr>
              <a:t>birim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70">
                <a:latin typeface="Times New Roman"/>
                <a:cs typeface="Times New Roman"/>
              </a:rPr>
              <a:t>mezuniyeti </a:t>
            </a:r>
            <a:r>
              <a:rPr dirty="0" sz="1000" spc="-60">
                <a:latin typeface="Times New Roman"/>
                <a:cs typeface="Times New Roman"/>
              </a:rPr>
              <a:t>onaylanarak,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programın  </a:t>
            </a:r>
            <a:r>
              <a:rPr dirty="0" sz="1000" spc="-75">
                <a:latin typeface="Times New Roman"/>
                <a:cs typeface="Times New Roman"/>
              </a:rPr>
              <a:t>diploması </a:t>
            </a:r>
            <a:r>
              <a:rPr dirty="0" sz="1000" spc="-65">
                <a:latin typeface="Times New Roman"/>
                <a:cs typeface="Times New Roman"/>
              </a:rPr>
              <a:t>verilir. </a:t>
            </a:r>
            <a:r>
              <a:rPr dirty="0" sz="1000" spc="-70">
                <a:latin typeface="Times New Roman"/>
                <a:cs typeface="Times New Roman"/>
              </a:rPr>
              <a:t>Mezuniyet </a:t>
            </a:r>
            <a:r>
              <a:rPr dirty="0" sz="1000" spc="-45">
                <a:latin typeface="Times New Roman"/>
                <a:cs typeface="Times New Roman"/>
              </a:rPr>
              <a:t>dereceleri </a:t>
            </a:r>
            <a:r>
              <a:rPr dirty="0" sz="1000" spc="-85">
                <a:latin typeface="Times New Roman"/>
                <a:cs typeface="Times New Roman"/>
              </a:rPr>
              <a:t>diplomaya</a:t>
            </a:r>
            <a:r>
              <a:rPr dirty="0" sz="1000" spc="-14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yazılmaz.</a:t>
            </a:r>
            <a:endParaRPr sz="1000">
              <a:latin typeface="Times New Roman"/>
              <a:cs typeface="Times New Roman"/>
            </a:endParaRPr>
          </a:p>
          <a:p>
            <a:pPr algn="just" marL="38100" marR="68580" indent="281940">
              <a:lnSpc>
                <a:spcPts val="1080"/>
              </a:lnSpc>
              <a:spcBef>
                <a:spcPts val="5"/>
              </a:spcBef>
              <a:buAutoNum type="arabicParenBoth" startAt="2"/>
              <a:tabLst>
                <a:tab pos="520700" algn="l"/>
              </a:tabLst>
            </a:pPr>
            <a:r>
              <a:rPr dirty="0" sz="1000" spc="-35">
                <a:latin typeface="Times New Roman"/>
                <a:cs typeface="Times New Roman"/>
              </a:rPr>
              <a:t>İsteyen </a:t>
            </a:r>
            <a:r>
              <a:rPr dirty="0" sz="1000" spc="-65">
                <a:latin typeface="Times New Roman"/>
                <a:cs typeface="Times New Roman"/>
              </a:rPr>
              <a:t>öğrenciye </a:t>
            </a:r>
            <a:r>
              <a:rPr dirty="0" sz="1000" spc="-75">
                <a:latin typeface="Times New Roman"/>
                <a:cs typeface="Times New Roman"/>
              </a:rPr>
              <a:t>mezuniyetine </a:t>
            </a:r>
            <a:r>
              <a:rPr dirty="0" sz="1000" spc="-50">
                <a:latin typeface="Times New Roman"/>
                <a:cs typeface="Times New Roman"/>
              </a:rPr>
              <a:t>kadar </a:t>
            </a:r>
            <a:r>
              <a:rPr dirty="0" sz="1000" spc="-80">
                <a:latin typeface="Times New Roman"/>
                <a:cs typeface="Times New Roman"/>
              </a:rPr>
              <a:t>almış olduğu </a:t>
            </a:r>
            <a:r>
              <a:rPr dirty="0" sz="1000" spc="-55">
                <a:latin typeface="Times New Roman"/>
                <a:cs typeface="Times New Roman"/>
              </a:rPr>
              <a:t>derslerdeki </a:t>
            </a:r>
            <a:r>
              <a:rPr dirty="0" sz="1000" spc="-40">
                <a:latin typeface="Times New Roman"/>
                <a:cs typeface="Times New Roman"/>
              </a:rPr>
              <a:t>başarı </a:t>
            </a:r>
            <a:r>
              <a:rPr dirty="0" sz="1000" spc="-80">
                <a:latin typeface="Times New Roman"/>
                <a:cs typeface="Times New Roman"/>
              </a:rPr>
              <a:t>durumunu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70">
                <a:latin typeface="Times New Roman"/>
                <a:cs typeface="Times New Roman"/>
              </a:rPr>
              <a:t>aldığı </a:t>
            </a:r>
            <a:r>
              <a:rPr dirty="0" sz="1000" spc="-65">
                <a:latin typeface="Times New Roman"/>
                <a:cs typeface="Times New Roman"/>
              </a:rPr>
              <a:t>akademik </a:t>
            </a:r>
            <a:r>
              <a:rPr dirty="0" sz="1000" spc="-45">
                <a:latin typeface="Times New Roman"/>
                <a:cs typeface="Times New Roman"/>
              </a:rPr>
              <a:t>dereceleri </a:t>
            </a:r>
            <a:r>
              <a:rPr dirty="0" sz="1000" spc="-50">
                <a:latin typeface="Times New Roman"/>
                <a:cs typeface="Times New Roman"/>
              </a:rPr>
              <a:t>gösteren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70">
                <a:latin typeface="Times New Roman"/>
                <a:cs typeface="Times New Roman"/>
              </a:rPr>
              <a:t>belge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verilir.</a:t>
            </a:r>
            <a:endParaRPr sz="1000">
              <a:latin typeface="Times New Roman"/>
              <a:cs typeface="Times New Roman"/>
            </a:endParaRPr>
          </a:p>
          <a:p>
            <a:pPr algn="just" marL="38100" marR="64769" indent="281940">
              <a:lnSpc>
                <a:spcPts val="1080"/>
              </a:lnSpc>
              <a:buAutoNum type="arabicParenBoth" startAt="2"/>
              <a:tabLst>
                <a:tab pos="535940" algn="l"/>
              </a:tabLst>
            </a:pPr>
            <a:r>
              <a:rPr dirty="0" sz="1000" spc="-50">
                <a:latin typeface="Times New Roman"/>
                <a:cs typeface="Times New Roman"/>
              </a:rPr>
              <a:t>Lisans </a:t>
            </a:r>
            <a:r>
              <a:rPr dirty="0" sz="1000" spc="-70">
                <a:latin typeface="Times New Roman"/>
                <a:cs typeface="Times New Roman"/>
              </a:rPr>
              <a:t>programına kayıtlı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40">
                <a:latin typeface="Times New Roman"/>
                <a:cs typeface="Times New Roman"/>
              </a:rPr>
              <a:t>isterse; </a:t>
            </a:r>
            <a:r>
              <a:rPr dirty="0" sz="1000" spc="-85">
                <a:latin typeface="Times New Roman"/>
                <a:cs typeface="Times New Roman"/>
              </a:rPr>
              <a:t>ilk  </a:t>
            </a:r>
            <a:r>
              <a:rPr dirty="0" sz="1000" spc="-60">
                <a:latin typeface="Times New Roman"/>
                <a:cs typeface="Times New Roman"/>
              </a:rPr>
              <a:t>dört  </a:t>
            </a:r>
            <a:r>
              <a:rPr dirty="0" sz="1000" spc="-85">
                <a:latin typeface="Times New Roman"/>
                <a:cs typeface="Times New Roman"/>
              </a:rPr>
              <a:t>dönemlik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programı </a:t>
            </a:r>
            <a:r>
              <a:rPr dirty="0" sz="1000" spc="-60">
                <a:latin typeface="Times New Roman"/>
                <a:cs typeface="Times New Roman"/>
              </a:rPr>
              <a:t>başarıyla  </a:t>
            </a:r>
            <a:r>
              <a:rPr dirty="0" sz="1000" spc="-70">
                <a:latin typeface="Times New Roman"/>
                <a:cs typeface="Times New Roman"/>
              </a:rPr>
              <a:t>tamamlamış,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30">
                <a:latin typeface="Times New Roman"/>
                <a:cs typeface="Times New Roman"/>
              </a:rPr>
              <a:t>az </a:t>
            </a:r>
            <a:r>
              <a:rPr dirty="0" sz="1000" spc="-75">
                <a:latin typeface="Times New Roman"/>
                <a:cs typeface="Times New Roman"/>
              </a:rPr>
              <a:t>2,00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60">
                <a:latin typeface="Times New Roman"/>
                <a:cs typeface="Times New Roman"/>
              </a:rPr>
              <a:t>ortalamasını </a:t>
            </a:r>
            <a:r>
              <a:rPr dirty="0" sz="1000" spc="-65">
                <a:latin typeface="Times New Roman"/>
                <a:cs typeface="Times New Roman"/>
              </a:rPr>
              <a:t>sağlamış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70">
                <a:latin typeface="Times New Roman"/>
                <a:cs typeface="Times New Roman"/>
              </a:rPr>
              <a:t>sorumluysa </a:t>
            </a:r>
            <a:r>
              <a:rPr dirty="0" sz="1000" spc="-50">
                <a:latin typeface="Times New Roman"/>
                <a:cs typeface="Times New Roman"/>
              </a:rPr>
              <a:t>yabancı </a:t>
            </a:r>
            <a:r>
              <a:rPr dirty="0" sz="1000" spc="-70">
                <a:latin typeface="Times New Roman"/>
                <a:cs typeface="Times New Roman"/>
              </a:rPr>
              <a:t>dil </a:t>
            </a:r>
            <a:r>
              <a:rPr dirty="0" sz="1000" spc="-65">
                <a:latin typeface="Times New Roman"/>
                <a:cs typeface="Times New Roman"/>
              </a:rPr>
              <a:t>muafiyet  </a:t>
            </a:r>
            <a:r>
              <a:rPr dirty="0" sz="1000" spc="-70">
                <a:latin typeface="Times New Roman"/>
                <a:cs typeface="Times New Roman"/>
              </a:rPr>
              <a:t>sınavını </a:t>
            </a:r>
            <a:r>
              <a:rPr dirty="0" sz="1000" spc="-60">
                <a:latin typeface="Times New Roman"/>
                <a:cs typeface="Times New Roman"/>
              </a:rPr>
              <a:t>başarmış </a:t>
            </a:r>
            <a:r>
              <a:rPr dirty="0" sz="1000" spc="-45">
                <a:latin typeface="Times New Roman"/>
                <a:cs typeface="Times New Roman"/>
              </a:rPr>
              <a:t>ise, </a:t>
            </a:r>
            <a:r>
              <a:rPr dirty="0" sz="1000" spc="-70">
                <a:latin typeface="Times New Roman"/>
                <a:cs typeface="Times New Roman"/>
              </a:rPr>
              <a:t>kaydını </a:t>
            </a:r>
            <a:r>
              <a:rPr dirty="0" sz="1000" spc="-80">
                <a:latin typeface="Times New Roman"/>
                <a:cs typeface="Times New Roman"/>
              </a:rPr>
              <a:t>sildirmiş </a:t>
            </a:r>
            <a:r>
              <a:rPr dirty="0" sz="1000" spc="-75">
                <a:latin typeface="Times New Roman"/>
                <a:cs typeface="Times New Roman"/>
              </a:rPr>
              <a:t>olmak </a:t>
            </a:r>
            <a:r>
              <a:rPr dirty="0" sz="1000" spc="-70">
                <a:latin typeface="Times New Roman"/>
                <a:cs typeface="Times New Roman"/>
              </a:rPr>
              <a:t>koşuluyla, </a:t>
            </a:r>
            <a:r>
              <a:rPr dirty="0" sz="1000" spc="-65">
                <a:latin typeface="Times New Roman"/>
                <a:cs typeface="Times New Roman"/>
              </a:rPr>
              <a:t>ön lisans </a:t>
            </a:r>
            <a:r>
              <a:rPr dirty="0" sz="1000" spc="-75">
                <a:latin typeface="Times New Roman"/>
                <a:cs typeface="Times New Roman"/>
              </a:rPr>
              <a:t>diploması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alabilir.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065"/>
              </a:lnSpc>
            </a:pPr>
            <a:r>
              <a:rPr dirty="0" sz="1000" spc="-80" b="1">
                <a:latin typeface="Times New Roman"/>
                <a:cs typeface="Times New Roman"/>
              </a:rPr>
              <a:t>Yandal</a:t>
            </a:r>
            <a:r>
              <a:rPr dirty="0" sz="1000" spc="-35" b="1">
                <a:latin typeface="Times New Roman"/>
                <a:cs typeface="Times New Roman"/>
              </a:rPr>
              <a:t> </a:t>
            </a:r>
            <a:r>
              <a:rPr dirty="0" sz="1000" spc="-70" b="1">
                <a:latin typeface="Times New Roman"/>
                <a:cs typeface="Times New Roman"/>
              </a:rPr>
              <a:t>programları</a:t>
            </a:r>
            <a:endParaRPr sz="1000">
              <a:latin typeface="Times New Roman"/>
              <a:cs typeface="Times New Roman"/>
            </a:endParaRPr>
          </a:p>
          <a:p>
            <a:pPr algn="just" marL="38100" marR="6731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32 </a:t>
            </a:r>
            <a:r>
              <a:rPr dirty="0" sz="1000" spc="-30" b="1">
                <a:latin typeface="Times New Roman"/>
                <a:cs typeface="Times New Roman"/>
              </a:rPr>
              <a:t>–</a:t>
            </a:r>
            <a:r>
              <a:rPr dirty="0" sz="1000" spc="-30">
                <a:latin typeface="Times New Roman"/>
                <a:cs typeface="Times New Roman"/>
              </a:rPr>
              <a:t>(1) </a:t>
            </a:r>
            <a:r>
              <a:rPr dirty="0" sz="1000" spc="-50">
                <a:latin typeface="Times New Roman"/>
                <a:cs typeface="Times New Roman"/>
              </a:rPr>
              <a:t>Herhangi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programa </a:t>
            </a:r>
            <a:r>
              <a:rPr dirty="0" sz="1000" spc="-70">
                <a:latin typeface="Times New Roman"/>
                <a:cs typeface="Times New Roman"/>
              </a:rPr>
              <a:t>kayıtlı </a:t>
            </a:r>
            <a:r>
              <a:rPr dirty="0" sz="1000" spc="-60">
                <a:latin typeface="Times New Roman"/>
                <a:cs typeface="Times New Roman"/>
              </a:rPr>
              <a:t>öğrencilerden isteyenler, kendi </a:t>
            </a:r>
            <a:r>
              <a:rPr dirty="0" sz="1000" spc="-65">
                <a:latin typeface="Times New Roman"/>
                <a:cs typeface="Times New Roman"/>
              </a:rPr>
              <a:t>lisans  </a:t>
            </a:r>
            <a:r>
              <a:rPr dirty="0" sz="1000" spc="-60">
                <a:latin typeface="Times New Roman"/>
                <a:cs typeface="Times New Roman"/>
              </a:rPr>
              <a:t>programlarına </a:t>
            </a:r>
            <a:r>
              <a:rPr dirty="0" sz="1000" spc="-35">
                <a:latin typeface="Times New Roman"/>
                <a:cs typeface="Times New Roman"/>
              </a:rPr>
              <a:t>ek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55">
                <a:latin typeface="Times New Roman"/>
                <a:cs typeface="Times New Roman"/>
              </a:rPr>
              <a:t>yandal </a:t>
            </a:r>
            <a:r>
              <a:rPr dirty="0" sz="1000" spc="-70">
                <a:latin typeface="Times New Roman"/>
                <a:cs typeface="Times New Roman"/>
              </a:rPr>
              <a:t>programına </a:t>
            </a:r>
            <a:r>
              <a:rPr dirty="0" sz="1000" spc="-75">
                <a:latin typeface="Times New Roman"/>
                <a:cs typeface="Times New Roman"/>
              </a:rPr>
              <a:t>kaydolabilirler. </a:t>
            </a:r>
            <a:r>
              <a:rPr dirty="0" sz="1000" spc="-65">
                <a:latin typeface="Times New Roman"/>
                <a:cs typeface="Times New Roman"/>
              </a:rPr>
              <a:t>Yandal programı </a:t>
            </a:r>
            <a:r>
              <a:rPr dirty="0" sz="1000" spc="-45">
                <a:latin typeface="Times New Roman"/>
                <a:cs typeface="Times New Roman"/>
              </a:rPr>
              <a:t>ayrı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lisans  programı </a:t>
            </a:r>
            <a:r>
              <a:rPr dirty="0" sz="1000" spc="-75">
                <a:latin typeface="Times New Roman"/>
                <a:cs typeface="Times New Roman"/>
              </a:rPr>
              <a:t>anlamını</a:t>
            </a:r>
            <a:r>
              <a:rPr dirty="0" sz="1000" spc="-12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taşımaz.</a:t>
            </a:r>
            <a:endParaRPr sz="1000">
              <a:latin typeface="Times New Roman"/>
              <a:cs typeface="Times New Roman"/>
            </a:endParaRPr>
          </a:p>
          <a:p>
            <a:pPr algn="just" marL="38100" marR="68580" indent="281940">
              <a:lnSpc>
                <a:spcPts val="1080"/>
              </a:lnSpc>
            </a:pPr>
            <a:r>
              <a:rPr dirty="0" sz="1000" spc="-50">
                <a:latin typeface="Times New Roman"/>
                <a:cs typeface="Times New Roman"/>
              </a:rPr>
              <a:t>(2) </a:t>
            </a:r>
            <a:r>
              <a:rPr dirty="0" sz="1000" spc="-55">
                <a:latin typeface="Times New Roman"/>
                <a:cs typeface="Times New Roman"/>
              </a:rPr>
              <a:t>Yandal </a:t>
            </a:r>
            <a:r>
              <a:rPr dirty="0" sz="1000" spc="-70">
                <a:latin typeface="Times New Roman"/>
                <a:cs typeface="Times New Roman"/>
              </a:rPr>
              <a:t>programı; </a:t>
            </a:r>
            <a:r>
              <a:rPr dirty="0" sz="1000" spc="-90">
                <a:latin typeface="Times New Roman"/>
                <a:cs typeface="Times New Roman"/>
              </a:rPr>
              <a:t>ilgili bölümün </a:t>
            </a:r>
            <a:r>
              <a:rPr dirty="0" sz="1000" spc="-60">
                <a:latin typeface="Times New Roman"/>
                <a:cs typeface="Times New Roman"/>
              </a:rPr>
              <a:t>isteği,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5">
                <a:latin typeface="Times New Roman"/>
                <a:cs typeface="Times New Roman"/>
              </a:rPr>
              <a:t>kurulun </a:t>
            </a:r>
            <a:r>
              <a:rPr dirty="0" sz="1000" spc="-55">
                <a:latin typeface="Times New Roman"/>
                <a:cs typeface="Times New Roman"/>
              </a:rPr>
              <a:t>önerisi </a:t>
            </a:r>
            <a:r>
              <a:rPr dirty="0" sz="1000" spc="-60">
                <a:latin typeface="Times New Roman"/>
                <a:cs typeface="Times New Roman"/>
              </a:rPr>
              <a:t>ve Senatonun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0">
                <a:latin typeface="Times New Roman"/>
                <a:cs typeface="Times New Roman"/>
              </a:rPr>
              <a:t>açılır.  </a:t>
            </a:r>
            <a:r>
              <a:rPr dirty="0" sz="1000" spc="-65">
                <a:latin typeface="Times New Roman"/>
                <a:cs typeface="Times New Roman"/>
              </a:rPr>
              <a:t>Yandal </a:t>
            </a:r>
            <a:r>
              <a:rPr dirty="0" sz="1000" spc="-75">
                <a:latin typeface="Times New Roman"/>
                <a:cs typeface="Times New Roman"/>
              </a:rPr>
              <a:t>programıyla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0">
                <a:latin typeface="Times New Roman"/>
                <a:cs typeface="Times New Roman"/>
              </a:rPr>
              <a:t>hususlar </a:t>
            </a:r>
            <a:r>
              <a:rPr dirty="0" sz="1000" spc="-45">
                <a:latin typeface="Times New Roman"/>
                <a:cs typeface="Times New Roman"/>
              </a:rPr>
              <a:t>Senato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45">
                <a:latin typeface="Times New Roman"/>
                <a:cs typeface="Times New Roman"/>
              </a:rPr>
              <a:t>karara </a:t>
            </a:r>
            <a:r>
              <a:rPr dirty="0" sz="1000" spc="-70">
                <a:latin typeface="Times New Roman"/>
                <a:cs typeface="Times New Roman"/>
              </a:rPr>
              <a:t>bağlanır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80">
                <a:latin typeface="Times New Roman"/>
                <a:cs typeface="Times New Roman"/>
              </a:rPr>
              <a:t>bölümlerin </a:t>
            </a:r>
            <a:r>
              <a:rPr dirty="0" sz="1000" spc="-75">
                <a:latin typeface="Times New Roman"/>
                <a:cs typeface="Times New Roman"/>
              </a:rPr>
              <a:t>işbirliği </a:t>
            </a:r>
            <a:r>
              <a:rPr dirty="0" sz="1000" spc="-80">
                <a:latin typeface="Times New Roman"/>
                <a:cs typeface="Times New Roman"/>
              </a:rPr>
              <a:t>ile  </a:t>
            </a:r>
            <a:r>
              <a:rPr dirty="0" sz="1000" spc="-70">
                <a:latin typeface="Times New Roman"/>
                <a:cs typeface="Times New Roman"/>
              </a:rPr>
              <a:t>yürütülür.</a:t>
            </a:r>
            <a:endParaRPr sz="1000">
              <a:latin typeface="Times New Roman"/>
              <a:cs typeface="Times New Roman"/>
            </a:endParaRPr>
          </a:p>
          <a:p>
            <a:pPr algn="just" marL="320040">
              <a:lnSpc>
                <a:spcPts val="1125"/>
              </a:lnSpc>
            </a:pPr>
            <a:r>
              <a:rPr dirty="0" sz="1000" spc="-60" b="1">
                <a:latin typeface="Times New Roman"/>
                <a:cs typeface="Times New Roman"/>
              </a:rPr>
              <a:t>Çift </a:t>
            </a:r>
            <a:r>
              <a:rPr dirty="0" sz="1000" spc="-75" b="1">
                <a:latin typeface="Times New Roman"/>
                <a:cs typeface="Times New Roman"/>
              </a:rPr>
              <a:t>anadal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65" b="1">
                <a:latin typeface="Times New Roman"/>
                <a:cs typeface="Times New Roman"/>
              </a:rPr>
              <a:t>programı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5934" y="326383"/>
            <a:ext cx="4482465" cy="993775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just" marL="50800" marR="60960" indent="283845">
              <a:lnSpc>
                <a:spcPts val="1080"/>
              </a:lnSpc>
              <a:spcBef>
                <a:spcPts val="254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33 </a:t>
            </a:r>
            <a:r>
              <a:rPr dirty="0" sz="1000" spc="-45" b="1">
                <a:latin typeface="Times New Roman"/>
                <a:cs typeface="Times New Roman"/>
              </a:rPr>
              <a:t>–</a:t>
            </a:r>
            <a:r>
              <a:rPr dirty="0" sz="1000" spc="-45">
                <a:latin typeface="Times New Roman"/>
                <a:cs typeface="Times New Roman"/>
              </a:rPr>
              <a:t>(1) </a:t>
            </a:r>
            <a:r>
              <a:rPr dirty="0" sz="1000" spc="-55">
                <a:latin typeface="Times New Roman"/>
                <a:cs typeface="Times New Roman"/>
              </a:rPr>
              <a:t>Bir </a:t>
            </a:r>
            <a:r>
              <a:rPr dirty="0" sz="1000" spc="-90">
                <a:latin typeface="Times New Roman"/>
                <a:cs typeface="Times New Roman"/>
              </a:rPr>
              <a:t>bölümün </a:t>
            </a:r>
            <a:r>
              <a:rPr dirty="0" sz="1000" spc="-65">
                <a:latin typeface="Times New Roman"/>
                <a:cs typeface="Times New Roman"/>
              </a:rPr>
              <a:t>öğrencilerinden </a:t>
            </a:r>
            <a:r>
              <a:rPr dirty="0" sz="1000" spc="-55">
                <a:latin typeface="Times New Roman"/>
                <a:cs typeface="Times New Roman"/>
              </a:rPr>
              <a:t>isteyenlere aynı </a:t>
            </a:r>
            <a:r>
              <a:rPr dirty="0" sz="1000" spc="-65">
                <a:latin typeface="Times New Roman"/>
                <a:cs typeface="Times New Roman"/>
              </a:rPr>
              <a:t>fakülte/yüksekokul </a:t>
            </a:r>
            <a:r>
              <a:rPr dirty="0" sz="1000" spc="-75">
                <a:latin typeface="Times New Roman"/>
                <a:cs typeface="Times New Roman"/>
              </a:rPr>
              <a:t>içinde  </a:t>
            </a:r>
            <a:r>
              <a:rPr dirty="0" sz="1000">
                <a:latin typeface="Times New Roman"/>
                <a:cs typeface="Times New Roman"/>
              </a:rPr>
              <a:t>veya </a:t>
            </a:r>
            <a:r>
              <a:rPr dirty="0" sz="1000" spc="-75">
                <a:latin typeface="Times New Roman"/>
                <a:cs typeface="Times New Roman"/>
              </a:rPr>
              <a:t>dışında </a:t>
            </a:r>
            <a:r>
              <a:rPr dirty="0" sz="1000" spc="-60">
                <a:latin typeface="Times New Roman"/>
                <a:cs typeface="Times New Roman"/>
              </a:rPr>
              <a:t>kendi </a:t>
            </a:r>
            <a:r>
              <a:rPr dirty="0" sz="1000" spc="-85">
                <a:latin typeface="Times New Roman"/>
                <a:cs typeface="Times New Roman"/>
              </a:rPr>
              <a:t>bölümüne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konu </a:t>
            </a:r>
            <a:r>
              <a:rPr dirty="0" sz="1000" spc="-80">
                <a:latin typeface="Times New Roman"/>
                <a:cs typeface="Times New Roman"/>
              </a:rPr>
              <a:t>bakımından </a:t>
            </a:r>
            <a:r>
              <a:rPr dirty="0" sz="1000" spc="-70">
                <a:latin typeface="Times New Roman"/>
                <a:cs typeface="Times New Roman"/>
              </a:rPr>
              <a:t>yakın </a:t>
            </a:r>
            <a:r>
              <a:rPr dirty="0" sz="1000" spc="-65">
                <a:latin typeface="Times New Roman"/>
                <a:cs typeface="Times New Roman"/>
              </a:rPr>
              <a:t>olan </a:t>
            </a:r>
            <a:r>
              <a:rPr dirty="0" sz="1000" spc="-55">
                <a:latin typeface="Times New Roman"/>
                <a:cs typeface="Times New Roman"/>
              </a:rPr>
              <a:t>başka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90">
                <a:latin typeface="Times New Roman"/>
                <a:cs typeface="Times New Roman"/>
              </a:rPr>
              <a:t>bölümün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75">
                <a:latin typeface="Times New Roman"/>
                <a:cs typeface="Times New Roman"/>
              </a:rPr>
              <a:t>eğitim-  öğretimini </a:t>
            </a:r>
            <a:r>
              <a:rPr dirty="0" sz="1000" spc="-80">
                <a:latin typeface="Times New Roman"/>
                <a:cs typeface="Times New Roman"/>
              </a:rPr>
              <a:t>izleme </a:t>
            </a:r>
            <a:r>
              <a:rPr dirty="0" sz="1000" spc="-75">
                <a:latin typeface="Times New Roman"/>
                <a:cs typeface="Times New Roman"/>
              </a:rPr>
              <a:t>izni verilebilir. </a:t>
            </a:r>
            <a:r>
              <a:rPr dirty="0" sz="1000" spc="-50">
                <a:latin typeface="Times New Roman"/>
                <a:cs typeface="Times New Roman"/>
              </a:rPr>
              <a:t>Çift </a:t>
            </a:r>
            <a:r>
              <a:rPr dirty="0" sz="1000" spc="-45">
                <a:latin typeface="Times New Roman"/>
                <a:cs typeface="Times New Roman"/>
              </a:rPr>
              <a:t>anadal </a:t>
            </a:r>
            <a:r>
              <a:rPr dirty="0" sz="1000" spc="-70">
                <a:latin typeface="Times New Roman"/>
                <a:cs typeface="Times New Roman"/>
              </a:rPr>
              <a:t>programlarına </a:t>
            </a:r>
            <a:r>
              <a:rPr dirty="0" sz="1000" spc="-50">
                <a:latin typeface="Times New Roman"/>
                <a:cs typeface="Times New Roman"/>
              </a:rPr>
              <a:t>ait </a:t>
            </a:r>
            <a:r>
              <a:rPr dirty="0" sz="1000" spc="-60">
                <a:latin typeface="Times New Roman"/>
                <a:cs typeface="Times New Roman"/>
              </a:rPr>
              <a:t>hususlar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90">
                <a:latin typeface="Times New Roman"/>
                <a:cs typeface="Times New Roman"/>
              </a:rPr>
              <a:t>ilgili  </a:t>
            </a:r>
            <a:r>
              <a:rPr dirty="0" sz="1000" spc="-70">
                <a:latin typeface="Times New Roman"/>
                <a:cs typeface="Times New Roman"/>
              </a:rPr>
              <a:t>fakültenin/yüksekokulun </a:t>
            </a:r>
            <a:r>
              <a:rPr dirty="0" sz="1000" spc="-55">
                <a:latin typeface="Times New Roman"/>
                <a:cs typeface="Times New Roman"/>
              </a:rPr>
              <a:t>önerisi </a:t>
            </a:r>
            <a:r>
              <a:rPr dirty="0" sz="1000" spc="-65">
                <a:latin typeface="Times New Roman"/>
                <a:cs typeface="Times New Roman"/>
              </a:rPr>
              <a:t>üzerine </a:t>
            </a:r>
            <a:r>
              <a:rPr dirty="0" sz="1000" spc="-50">
                <a:latin typeface="Times New Roman"/>
                <a:cs typeface="Times New Roman"/>
              </a:rPr>
              <a:t>Senato tarafından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kararlaştırılır.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065"/>
              </a:lnSpc>
            </a:pPr>
            <a:r>
              <a:rPr dirty="0" sz="1000" spc="-35" b="1">
                <a:latin typeface="Times New Roman"/>
                <a:cs typeface="Times New Roman"/>
              </a:rPr>
              <a:t>Mazeretler</a:t>
            </a:r>
            <a:endParaRPr sz="1000">
              <a:latin typeface="Times New Roman"/>
              <a:cs typeface="Times New Roman"/>
            </a:endParaRPr>
          </a:p>
          <a:p>
            <a:pPr algn="just" marL="50800" marR="5334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34 </a:t>
            </a:r>
            <a:r>
              <a:rPr dirty="0" sz="1000" spc="-60" b="1">
                <a:latin typeface="Times New Roman"/>
                <a:cs typeface="Times New Roman"/>
              </a:rPr>
              <a:t>–</a:t>
            </a:r>
            <a:r>
              <a:rPr dirty="0" sz="1000" spc="-60">
                <a:latin typeface="Times New Roman"/>
                <a:cs typeface="Times New Roman"/>
              </a:rPr>
              <a:t>(1) Öğrencinin </a:t>
            </a:r>
            <a:r>
              <a:rPr dirty="0" sz="1000" spc="-55">
                <a:latin typeface="Times New Roman"/>
                <a:cs typeface="Times New Roman"/>
              </a:rPr>
              <a:t>mazeretli </a:t>
            </a:r>
            <a:r>
              <a:rPr dirty="0" sz="1000" spc="-65">
                <a:latin typeface="Times New Roman"/>
                <a:cs typeface="Times New Roman"/>
              </a:rPr>
              <a:t>sayılmasına, </a:t>
            </a:r>
            <a:r>
              <a:rPr dirty="0" sz="1000" spc="-45">
                <a:latin typeface="Times New Roman"/>
                <a:cs typeface="Times New Roman"/>
              </a:rPr>
              <a:t>Senato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belirlenen haklı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50">
                <a:latin typeface="Times New Roman"/>
                <a:cs typeface="Times New Roman"/>
              </a:rPr>
              <a:t>geçerli </a:t>
            </a:r>
            <a:r>
              <a:rPr dirty="0" sz="1000" spc="-65">
                <a:latin typeface="Times New Roman"/>
                <a:cs typeface="Times New Roman"/>
              </a:rPr>
              <a:t>nedenlerin varlığı </a:t>
            </a:r>
            <a:r>
              <a:rPr dirty="0" sz="1000" spc="-70">
                <a:latin typeface="Times New Roman"/>
                <a:cs typeface="Times New Roman"/>
              </a:rPr>
              <a:t>halinde,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yönetim kurulunca </a:t>
            </a:r>
            <a:r>
              <a:rPr dirty="0" sz="1000" spc="-40">
                <a:latin typeface="Times New Roman"/>
                <a:cs typeface="Times New Roman"/>
              </a:rPr>
              <a:t>karar </a:t>
            </a:r>
            <a:r>
              <a:rPr dirty="0" sz="1000" spc="-75">
                <a:latin typeface="Times New Roman"/>
                <a:cs typeface="Times New Roman"/>
              </a:rPr>
              <a:t>verilir. </a:t>
            </a:r>
            <a:r>
              <a:rPr dirty="0" sz="1000" spc="-50">
                <a:latin typeface="Times New Roman"/>
                <a:cs typeface="Times New Roman"/>
              </a:rPr>
              <a:t>Mazeretin </a:t>
            </a:r>
            <a:r>
              <a:rPr dirty="0" sz="1000" spc="-70">
                <a:latin typeface="Times New Roman"/>
                <a:cs typeface="Times New Roman"/>
              </a:rPr>
              <a:t>kabulü için </a:t>
            </a:r>
            <a:r>
              <a:rPr dirty="0" sz="1000" spc="-65">
                <a:latin typeface="Times New Roman"/>
                <a:cs typeface="Times New Roman"/>
              </a:rPr>
              <a:t>haklı 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0">
                <a:latin typeface="Times New Roman"/>
                <a:cs typeface="Times New Roman"/>
              </a:rPr>
              <a:t>geçerli </a:t>
            </a:r>
            <a:r>
              <a:rPr dirty="0" sz="1000" spc="-55">
                <a:latin typeface="Times New Roman"/>
                <a:cs typeface="Times New Roman"/>
              </a:rPr>
              <a:t>nedenleri </a:t>
            </a:r>
            <a:r>
              <a:rPr dirty="0" sz="1000" spc="-65">
                <a:latin typeface="Times New Roman"/>
                <a:cs typeface="Times New Roman"/>
              </a:rPr>
              <a:t>kanıtlayan belgelerle </a:t>
            </a:r>
            <a:r>
              <a:rPr dirty="0" sz="1000" spc="-50">
                <a:latin typeface="Times New Roman"/>
                <a:cs typeface="Times New Roman"/>
              </a:rPr>
              <a:t>beraber, </a:t>
            </a:r>
            <a:r>
              <a:rPr dirty="0" sz="1000" spc="-60">
                <a:latin typeface="Times New Roman"/>
                <a:cs typeface="Times New Roman"/>
              </a:rPr>
              <a:t>mazeretin sona ermesinden itibaren </a:t>
            </a:r>
            <a:r>
              <a:rPr dirty="0" sz="1000" spc="-50">
                <a:latin typeface="Times New Roman"/>
                <a:cs typeface="Times New Roman"/>
              </a:rPr>
              <a:t>beş </a:t>
            </a:r>
            <a:r>
              <a:rPr dirty="0" sz="1000" spc="-70">
                <a:latin typeface="Times New Roman"/>
                <a:cs typeface="Times New Roman"/>
              </a:rPr>
              <a:t>iş </a:t>
            </a:r>
            <a:r>
              <a:rPr dirty="0" sz="1000" spc="-75">
                <a:latin typeface="Times New Roman"/>
                <a:cs typeface="Times New Roman"/>
              </a:rPr>
              <a:t>günü  içinde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dekanlığa </a:t>
            </a:r>
            <a:r>
              <a:rPr dirty="0" sz="1000" spc="-60">
                <a:latin typeface="Times New Roman"/>
                <a:cs typeface="Times New Roman"/>
              </a:rPr>
              <a:t>veya  </a:t>
            </a:r>
            <a:r>
              <a:rPr dirty="0" sz="1000" spc="-70">
                <a:latin typeface="Times New Roman"/>
                <a:cs typeface="Times New Roman"/>
              </a:rPr>
              <a:t>yüksekokul, </a:t>
            </a:r>
            <a:r>
              <a:rPr dirty="0" sz="1000" spc="-60">
                <a:latin typeface="Times New Roman"/>
                <a:cs typeface="Times New Roman"/>
              </a:rPr>
              <a:t>meslek  </a:t>
            </a:r>
            <a:r>
              <a:rPr dirty="0" sz="1000" spc="-75">
                <a:latin typeface="Times New Roman"/>
                <a:cs typeface="Times New Roman"/>
              </a:rPr>
              <a:t>yüksekokulu </a:t>
            </a:r>
            <a:r>
              <a:rPr dirty="0" sz="1000" spc="-85">
                <a:latin typeface="Times New Roman"/>
                <a:cs typeface="Times New Roman"/>
              </a:rPr>
              <a:t>müdürlüğüne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imes New Roman"/>
                <a:cs typeface="Times New Roman"/>
              </a:rPr>
              <a:t>bildirilmesi </a:t>
            </a:r>
            <a:r>
              <a:rPr dirty="0" sz="1000" spc="-55">
                <a:latin typeface="Times New Roman"/>
                <a:cs typeface="Times New Roman"/>
              </a:rPr>
              <a:t>gerekir.  </a:t>
            </a:r>
            <a:r>
              <a:rPr dirty="0" sz="1000" spc="-75">
                <a:latin typeface="Times New Roman"/>
                <a:cs typeface="Times New Roman"/>
              </a:rPr>
              <a:t>Zamanında </a:t>
            </a:r>
            <a:r>
              <a:rPr dirty="0" sz="1000" spc="-70">
                <a:latin typeface="Times New Roman"/>
                <a:cs typeface="Times New Roman"/>
              </a:rPr>
              <a:t>yapılmayan </a:t>
            </a:r>
            <a:r>
              <a:rPr dirty="0" sz="1000" spc="-60">
                <a:latin typeface="Times New Roman"/>
                <a:cs typeface="Times New Roman"/>
              </a:rPr>
              <a:t>başvurular kabul</a:t>
            </a:r>
            <a:r>
              <a:rPr dirty="0" sz="1000" spc="-13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edilmez.</a:t>
            </a:r>
            <a:endParaRPr sz="1000">
              <a:latin typeface="Times New Roman"/>
              <a:cs typeface="Times New Roman"/>
            </a:endParaRPr>
          </a:p>
          <a:p>
            <a:pPr algn="just" marL="50800" marR="60960" indent="281940">
              <a:lnSpc>
                <a:spcPts val="1080"/>
              </a:lnSpc>
              <a:buAutoNum type="arabicParenBoth" startAt="2"/>
              <a:tabLst>
                <a:tab pos="548640" algn="l"/>
              </a:tabLst>
            </a:pPr>
            <a:r>
              <a:rPr dirty="0" sz="1000" spc="-60">
                <a:latin typeface="Times New Roman"/>
                <a:cs typeface="Times New Roman"/>
              </a:rPr>
              <a:t>Öğrencinin </a:t>
            </a:r>
            <a:r>
              <a:rPr dirty="0" sz="1000" spc="-65">
                <a:latin typeface="Times New Roman"/>
                <a:cs typeface="Times New Roman"/>
              </a:rPr>
              <a:t>sağlık </a:t>
            </a:r>
            <a:r>
              <a:rPr dirty="0" sz="1000" spc="-60">
                <a:latin typeface="Times New Roman"/>
                <a:cs typeface="Times New Roman"/>
              </a:rPr>
              <a:t>sorunları </a:t>
            </a:r>
            <a:r>
              <a:rPr dirty="0" sz="1000" spc="-70">
                <a:latin typeface="Times New Roman"/>
                <a:cs typeface="Times New Roman"/>
              </a:rPr>
              <a:t>nedeniyle </a:t>
            </a:r>
            <a:r>
              <a:rPr dirty="0" sz="1000" spc="-55">
                <a:latin typeface="Times New Roman"/>
                <a:cs typeface="Times New Roman"/>
              </a:rPr>
              <a:t>mazeretli </a:t>
            </a:r>
            <a:r>
              <a:rPr dirty="0" sz="1000" spc="-70">
                <a:latin typeface="Times New Roman"/>
                <a:cs typeface="Times New Roman"/>
              </a:rPr>
              <a:t>sayılabilmesi için, </a:t>
            </a:r>
            <a:r>
              <a:rPr dirty="0" sz="1000" spc="-65">
                <a:latin typeface="Times New Roman"/>
                <a:cs typeface="Times New Roman"/>
              </a:rPr>
              <a:t>sağlık </a:t>
            </a:r>
            <a:r>
              <a:rPr dirty="0" sz="1000" spc="-80">
                <a:latin typeface="Times New Roman"/>
                <a:cs typeface="Times New Roman"/>
              </a:rPr>
              <a:t>durumunun  </a:t>
            </a:r>
            <a:r>
              <a:rPr dirty="0" sz="1000" spc="-60">
                <a:latin typeface="Times New Roman"/>
                <a:cs typeface="Times New Roman"/>
              </a:rPr>
              <a:t>herhangi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sağlık </a:t>
            </a:r>
            <a:r>
              <a:rPr dirty="0" sz="1000" spc="-70">
                <a:latin typeface="Times New Roman"/>
                <a:cs typeface="Times New Roman"/>
              </a:rPr>
              <a:t>kuruluşundan </a:t>
            </a:r>
            <a:r>
              <a:rPr dirty="0" sz="1000" spc="-55">
                <a:latin typeface="Times New Roman"/>
                <a:cs typeface="Times New Roman"/>
              </a:rPr>
              <a:t>alınacak </a:t>
            </a:r>
            <a:r>
              <a:rPr dirty="0" sz="1000" spc="-65">
                <a:latin typeface="Times New Roman"/>
                <a:cs typeface="Times New Roman"/>
              </a:rPr>
              <a:t>sağlık </a:t>
            </a:r>
            <a:r>
              <a:rPr dirty="0" sz="1000" spc="-55">
                <a:latin typeface="Times New Roman"/>
                <a:cs typeface="Times New Roman"/>
              </a:rPr>
              <a:t>raporu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0">
                <a:latin typeface="Times New Roman"/>
                <a:cs typeface="Times New Roman"/>
              </a:rPr>
              <a:t>belgelendirilmesi </a:t>
            </a:r>
            <a:r>
              <a:rPr dirty="0" sz="1000" spc="-60">
                <a:latin typeface="Times New Roman"/>
                <a:cs typeface="Times New Roman"/>
              </a:rPr>
              <a:t>gerekir. </a:t>
            </a:r>
            <a:r>
              <a:rPr dirty="0" sz="1000" spc="-45">
                <a:latin typeface="Times New Roman"/>
                <a:cs typeface="Times New Roman"/>
              </a:rPr>
              <a:t>Ancak, </a:t>
            </a:r>
            <a:r>
              <a:rPr dirty="0" sz="1000" spc="-75">
                <a:latin typeface="Times New Roman"/>
                <a:cs typeface="Times New Roman"/>
              </a:rPr>
              <a:t>uzun  </a:t>
            </a:r>
            <a:r>
              <a:rPr dirty="0" sz="1000" spc="-50">
                <a:latin typeface="Times New Roman"/>
                <a:cs typeface="Times New Roman"/>
              </a:rPr>
              <a:t>süreli </a:t>
            </a:r>
            <a:r>
              <a:rPr dirty="0" sz="1000" spc="-60">
                <a:latin typeface="Times New Roman"/>
                <a:cs typeface="Times New Roman"/>
              </a:rPr>
              <a:t>tedaviyi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gerektiren ruhsal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0">
                <a:latin typeface="Times New Roman"/>
                <a:cs typeface="Times New Roman"/>
              </a:rPr>
              <a:t>bedensel </a:t>
            </a:r>
            <a:r>
              <a:rPr dirty="0" sz="1000" spc="-60">
                <a:latin typeface="Times New Roman"/>
                <a:cs typeface="Times New Roman"/>
              </a:rPr>
              <a:t>hastalıklarda </a:t>
            </a:r>
            <a:r>
              <a:rPr dirty="0" sz="1000" spc="-65">
                <a:latin typeface="Times New Roman"/>
                <a:cs typeface="Times New Roman"/>
              </a:rPr>
              <a:t>alınan sağlık raporunun </a:t>
            </a:r>
            <a:r>
              <a:rPr dirty="0" sz="1000" spc="-40">
                <a:latin typeface="Times New Roman"/>
                <a:cs typeface="Times New Roman"/>
              </a:rPr>
              <a:t>süresi  </a:t>
            </a:r>
            <a:r>
              <a:rPr dirty="0" sz="1000" spc="-70">
                <a:latin typeface="Times New Roman"/>
                <a:cs typeface="Times New Roman"/>
              </a:rPr>
              <a:t>öğrencinin </a:t>
            </a:r>
            <a:r>
              <a:rPr dirty="0" sz="1000" spc="-60">
                <a:latin typeface="Times New Roman"/>
                <a:cs typeface="Times New Roman"/>
              </a:rPr>
              <a:t>azami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60">
                <a:latin typeface="Times New Roman"/>
                <a:cs typeface="Times New Roman"/>
              </a:rPr>
              <a:t>dört </a:t>
            </a:r>
            <a:r>
              <a:rPr dirty="0" sz="1000" spc="-70">
                <a:latin typeface="Times New Roman"/>
                <a:cs typeface="Times New Roman"/>
              </a:rPr>
              <a:t>yarıyılı </a:t>
            </a:r>
            <a:r>
              <a:rPr dirty="0" sz="1000" spc="-50">
                <a:latin typeface="Times New Roman"/>
                <a:cs typeface="Times New Roman"/>
              </a:rPr>
              <a:t>aşamaz. </a:t>
            </a:r>
            <a:r>
              <a:rPr dirty="0" sz="1000" spc="-60">
                <a:latin typeface="Times New Roman"/>
                <a:cs typeface="Times New Roman"/>
              </a:rPr>
              <a:t>Öğrencilerin raporlu </a:t>
            </a:r>
            <a:r>
              <a:rPr dirty="0" sz="1000" spc="-70">
                <a:latin typeface="Times New Roman"/>
                <a:cs typeface="Times New Roman"/>
              </a:rPr>
              <a:t>oldukları </a:t>
            </a:r>
            <a:r>
              <a:rPr dirty="0" sz="1000" spc="-50">
                <a:latin typeface="Times New Roman"/>
                <a:cs typeface="Times New Roman"/>
              </a:rPr>
              <a:t>süre 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70">
                <a:latin typeface="Times New Roman"/>
                <a:cs typeface="Times New Roman"/>
              </a:rPr>
              <a:t>girdikleri </a:t>
            </a:r>
            <a:r>
              <a:rPr dirty="0" sz="1000" spc="-65">
                <a:latin typeface="Times New Roman"/>
                <a:cs typeface="Times New Roman"/>
              </a:rPr>
              <a:t>sınavlarda aldıkları notlar </a:t>
            </a:r>
            <a:r>
              <a:rPr dirty="0" sz="1000" spc="-50">
                <a:latin typeface="Times New Roman"/>
                <a:cs typeface="Times New Roman"/>
              </a:rPr>
              <a:t>geçersiz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sayılır.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 indent="281940">
              <a:lnSpc>
                <a:spcPts val="1080"/>
              </a:lnSpc>
              <a:spcBef>
                <a:spcPts val="5"/>
              </a:spcBef>
              <a:buAutoNum type="arabicParenBoth" startAt="2"/>
              <a:tabLst>
                <a:tab pos="556260" algn="l"/>
              </a:tabLst>
            </a:pPr>
            <a:r>
              <a:rPr dirty="0" sz="1000" spc="-65">
                <a:latin typeface="Times New Roman"/>
                <a:cs typeface="Times New Roman"/>
              </a:rPr>
              <a:t>Kesinleşmiş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80">
                <a:latin typeface="Times New Roman"/>
                <a:cs typeface="Times New Roman"/>
              </a:rPr>
              <a:t>mahkûmiyet </a:t>
            </a:r>
            <a:r>
              <a:rPr dirty="0" sz="1000" spc="-60">
                <a:latin typeface="Times New Roman"/>
                <a:cs typeface="Times New Roman"/>
              </a:rPr>
              <a:t>hali veya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Yükseköğretim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Kurumları </a:t>
            </a:r>
            <a:r>
              <a:rPr dirty="0" sz="1000" spc="-45">
                <a:latin typeface="Times New Roman"/>
                <a:cs typeface="Times New Roman"/>
              </a:rPr>
              <a:t>Öğrenci </a:t>
            </a:r>
            <a:r>
              <a:rPr dirty="0" sz="1000" spc="-75">
                <a:latin typeface="Times New Roman"/>
                <a:cs typeface="Times New Roman"/>
              </a:rPr>
              <a:t>Disiplin  </a:t>
            </a:r>
            <a:r>
              <a:rPr dirty="0" sz="1000" spc="-70">
                <a:latin typeface="Times New Roman"/>
                <a:cs typeface="Times New Roman"/>
              </a:rPr>
              <a:t>Yönetmeliğine </a:t>
            </a:r>
            <a:r>
              <a:rPr dirty="0" sz="1000" spc="-60">
                <a:latin typeface="Times New Roman"/>
                <a:cs typeface="Times New Roman"/>
              </a:rPr>
              <a:t>göre  </a:t>
            </a:r>
            <a:r>
              <a:rPr dirty="0" sz="1000" spc="-65">
                <a:latin typeface="Times New Roman"/>
                <a:cs typeface="Times New Roman"/>
              </a:rPr>
              <a:t>yükseköğretim </a:t>
            </a:r>
            <a:r>
              <a:rPr dirty="0" sz="1000" spc="-75">
                <a:latin typeface="Times New Roman"/>
                <a:cs typeface="Times New Roman"/>
              </a:rPr>
              <a:t>kurumundan </a:t>
            </a:r>
            <a:r>
              <a:rPr dirty="0" sz="1000" spc="-50">
                <a:latin typeface="Times New Roman"/>
                <a:cs typeface="Times New Roman"/>
              </a:rPr>
              <a:t>süreli </a:t>
            </a:r>
            <a:r>
              <a:rPr dirty="0" sz="1000" spc="-65">
                <a:latin typeface="Times New Roman"/>
                <a:cs typeface="Times New Roman"/>
              </a:rPr>
              <a:t>uzaklaştırma </a:t>
            </a:r>
            <a:r>
              <a:rPr dirty="0" sz="1000" spc="-60">
                <a:latin typeface="Times New Roman"/>
                <a:cs typeface="Times New Roman"/>
              </a:rPr>
              <a:t>ya  da </a:t>
            </a:r>
            <a:r>
              <a:rPr dirty="0" sz="1000" spc="-65">
                <a:latin typeface="Times New Roman"/>
                <a:cs typeface="Times New Roman"/>
              </a:rPr>
              <a:t>çıkarma </a:t>
            </a:r>
            <a:r>
              <a:rPr dirty="0" sz="1000" spc="-40">
                <a:latin typeface="Times New Roman"/>
                <a:cs typeface="Times New Roman"/>
              </a:rPr>
              <a:t>cezası  </a:t>
            </a:r>
            <a:r>
              <a:rPr dirty="0" sz="1000" spc="-70">
                <a:latin typeface="Times New Roman"/>
                <a:cs typeface="Times New Roman"/>
              </a:rPr>
              <a:t>dışındaki </a:t>
            </a:r>
            <a:r>
              <a:rPr dirty="0" sz="1000" spc="-65">
                <a:latin typeface="Times New Roman"/>
                <a:cs typeface="Times New Roman"/>
              </a:rPr>
              <a:t>hallerin </a:t>
            </a:r>
            <a:r>
              <a:rPr dirty="0" sz="1000" spc="-75">
                <a:latin typeface="Times New Roman"/>
                <a:cs typeface="Times New Roman"/>
              </a:rPr>
              <a:t>bulunması, </a:t>
            </a:r>
            <a:r>
              <a:rPr dirty="0" sz="1000" spc="-70">
                <a:latin typeface="Times New Roman"/>
                <a:cs typeface="Times New Roman"/>
              </a:rPr>
              <a:t>öğrencinin </a:t>
            </a:r>
            <a:r>
              <a:rPr dirty="0" sz="1000" spc="-45">
                <a:latin typeface="Times New Roman"/>
                <a:cs typeface="Times New Roman"/>
              </a:rPr>
              <a:t>tecil </a:t>
            </a:r>
            <a:r>
              <a:rPr dirty="0" sz="1000" spc="-70">
                <a:latin typeface="Times New Roman"/>
                <a:cs typeface="Times New Roman"/>
              </a:rPr>
              <a:t>hakkını </a:t>
            </a:r>
            <a:r>
              <a:rPr dirty="0" sz="1000" spc="-55">
                <a:latin typeface="Times New Roman"/>
                <a:cs typeface="Times New Roman"/>
              </a:rPr>
              <a:t>kaybetmesi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65">
                <a:latin typeface="Times New Roman"/>
                <a:cs typeface="Times New Roman"/>
              </a:rPr>
              <a:t>tecilin </a:t>
            </a:r>
            <a:r>
              <a:rPr dirty="0" sz="1000" spc="-70">
                <a:latin typeface="Times New Roman"/>
                <a:cs typeface="Times New Roman"/>
              </a:rPr>
              <a:t>kaldırılması nedeniyle  </a:t>
            </a:r>
            <a:r>
              <a:rPr dirty="0" sz="1000" spc="-40">
                <a:latin typeface="Times New Roman"/>
                <a:cs typeface="Times New Roman"/>
              </a:rPr>
              <a:t>askere </a:t>
            </a:r>
            <a:r>
              <a:rPr dirty="0" sz="1000" spc="-65">
                <a:latin typeface="Times New Roman"/>
                <a:cs typeface="Times New Roman"/>
              </a:rPr>
              <a:t>alınması </a:t>
            </a:r>
            <a:r>
              <a:rPr dirty="0" sz="1000" spc="-75">
                <a:latin typeface="Times New Roman"/>
                <a:cs typeface="Times New Roman"/>
              </a:rPr>
              <a:t>halinde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60">
                <a:latin typeface="Times New Roman"/>
                <a:cs typeface="Times New Roman"/>
              </a:rPr>
              <a:t>kararıyla </a:t>
            </a:r>
            <a:r>
              <a:rPr dirty="0" sz="1000" spc="-55">
                <a:latin typeface="Times New Roman"/>
                <a:cs typeface="Times New Roman"/>
              </a:rPr>
              <a:t>mazeretli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sayılır.</a:t>
            </a:r>
            <a:endParaRPr sz="1000">
              <a:latin typeface="Times New Roman"/>
              <a:cs typeface="Times New Roman"/>
            </a:endParaRPr>
          </a:p>
          <a:p>
            <a:pPr algn="just" marL="50800" marR="66040" indent="281940">
              <a:lnSpc>
                <a:spcPts val="1080"/>
              </a:lnSpc>
              <a:buAutoNum type="arabicParenBoth" startAt="2"/>
              <a:tabLst>
                <a:tab pos="533400" algn="l"/>
              </a:tabLst>
            </a:pPr>
            <a:r>
              <a:rPr dirty="0" sz="1000" spc="-60">
                <a:latin typeface="Times New Roman"/>
                <a:cs typeface="Times New Roman"/>
              </a:rPr>
              <a:t>Öğrencinin </a:t>
            </a:r>
            <a:r>
              <a:rPr dirty="0" sz="1000" spc="-55">
                <a:latin typeface="Times New Roman"/>
                <a:cs typeface="Times New Roman"/>
              </a:rPr>
              <a:t>mazeretli </a:t>
            </a:r>
            <a:r>
              <a:rPr dirty="0" sz="1000" spc="-80">
                <a:latin typeface="Times New Roman"/>
                <a:cs typeface="Times New Roman"/>
              </a:rPr>
              <a:t>olduğu </a:t>
            </a:r>
            <a:r>
              <a:rPr dirty="0" sz="1000" spc="-60">
                <a:latin typeface="Times New Roman"/>
                <a:cs typeface="Times New Roman"/>
              </a:rPr>
              <a:t>sürenin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75">
                <a:latin typeface="Times New Roman"/>
                <a:cs typeface="Times New Roman"/>
              </a:rPr>
              <a:t>devamsızlık sınırını </a:t>
            </a:r>
            <a:r>
              <a:rPr dirty="0" sz="1000" spc="-45">
                <a:latin typeface="Times New Roman"/>
                <a:cs typeface="Times New Roman"/>
              </a:rPr>
              <a:t>aşması </a:t>
            </a:r>
            <a:r>
              <a:rPr dirty="0" sz="1000" spc="-70">
                <a:latin typeface="Times New Roman"/>
                <a:cs typeface="Times New Roman"/>
              </a:rPr>
              <a:t>halinde, </a:t>
            </a:r>
            <a:r>
              <a:rPr dirty="0" sz="1000" spc="-65">
                <a:latin typeface="Times New Roman"/>
                <a:cs typeface="Times New Roman"/>
              </a:rPr>
              <a:t>bu 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60">
                <a:latin typeface="Times New Roman"/>
                <a:cs typeface="Times New Roman"/>
              </a:rPr>
              <a:t>kararıyla  </a:t>
            </a:r>
            <a:r>
              <a:rPr dirty="0" sz="1000" spc="-70">
                <a:latin typeface="Times New Roman"/>
                <a:cs typeface="Times New Roman"/>
              </a:rPr>
              <a:t>programından </a:t>
            </a:r>
            <a:r>
              <a:rPr dirty="0" sz="1000" spc="-80">
                <a:latin typeface="Times New Roman"/>
                <a:cs typeface="Times New Roman"/>
              </a:rPr>
              <a:t>silinir.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50">
                <a:latin typeface="Times New Roman"/>
                <a:cs typeface="Times New Roman"/>
              </a:rPr>
              <a:t>süre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55">
                <a:latin typeface="Times New Roman"/>
                <a:cs typeface="Times New Roman"/>
              </a:rPr>
              <a:t>süresinden  </a:t>
            </a:r>
            <a:r>
              <a:rPr dirty="0" sz="1000" spc="-70">
                <a:latin typeface="Times New Roman"/>
                <a:cs typeface="Times New Roman"/>
              </a:rPr>
              <a:t>sayılmaz.</a:t>
            </a:r>
            <a:endParaRPr sz="1000">
              <a:latin typeface="Times New Roman"/>
              <a:cs typeface="Times New Roman"/>
            </a:endParaRPr>
          </a:p>
          <a:p>
            <a:pPr algn="just" marL="332740">
              <a:lnSpc>
                <a:spcPts val="1125"/>
              </a:lnSpc>
            </a:pPr>
            <a:r>
              <a:rPr dirty="0" sz="1000" spc="-40" b="1">
                <a:latin typeface="Times New Roman"/>
                <a:cs typeface="Times New Roman"/>
              </a:rPr>
              <a:t>İzinler </a:t>
            </a:r>
            <a:r>
              <a:rPr dirty="0" sz="1000" spc="-30" b="1">
                <a:latin typeface="Times New Roman"/>
                <a:cs typeface="Times New Roman"/>
              </a:rPr>
              <a:t>ve </a:t>
            </a:r>
            <a:r>
              <a:rPr dirty="0" sz="1000" spc="-55" b="1">
                <a:latin typeface="Times New Roman"/>
                <a:cs typeface="Times New Roman"/>
              </a:rPr>
              <a:t>kayıt</a:t>
            </a:r>
            <a:r>
              <a:rPr dirty="0" sz="1000" spc="-175" b="1">
                <a:latin typeface="Times New Roman"/>
                <a:cs typeface="Times New Roman"/>
              </a:rPr>
              <a:t> </a:t>
            </a:r>
            <a:r>
              <a:rPr dirty="0" sz="1000" spc="-75" b="1">
                <a:latin typeface="Times New Roman"/>
                <a:cs typeface="Times New Roman"/>
              </a:rPr>
              <a:t>dondurma</a:t>
            </a:r>
            <a:endParaRPr sz="1000">
              <a:latin typeface="Times New Roman"/>
              <a:cs typeface="Times New Roman"/>
            </a:endParaRPr>
          </a:p>
          <a:p>
            <a:pPr algn="just" marL="332740">
              <a:lnSpc>
                <a:spcPts val="1110"/>
              </a:lnSpc>
              <a:spcBef>
                <a:spcPts val="120"/>
              </a:spcBef>
            </a:pPr>
            <a:r>
              <a:rPr dirty="0" sz="1000" spc="-6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35 </a:t>
            </a:r>
            <a:r>
              <a:rPr dirty="0" sz="1000" spc="-40" b="1">
                <a:latin typeface="Times New Roman"/>
                <a:cs typeface="Times New Roman"/>
              </a:rPr>
              <a:t>– </a:t>
            </a:r>
            <a:r>
              <a:rPr dirty="0" sz="1000" spc="-30" b="1">
                <a:latin typeface="Times New Roman"/>
                <a:cs typeface="Times New Roman"/>
              </a:rPr>
              <a:t>(Başlığı </a:t>
            </a:r>
            <a:r>
              <a:rPr dirty="0" sz="1000" spc="-40" b="1">
                <a:latin typeface="Times New Roman"/>
                <a:cs typeface="Times New Roman"/>
              </a:rPr>
              <a:t>ile Birlikte</a:t>
            </a:r>
            <a:r>
              <a:rPr dirty="0" sz="1000" spc="65" b="1">
                <a:latin typeface="Times New Roman"/>
                <a:cs typeface="Times New Roman"/>
              </a:rPr>
              <a:t> </a:t>
            </a:r>
            <a:r>
              <a:rPr dirty="0" sz="1000" spc="-35" b="1">
                <a:latin typeface="Times New Roman"/>
                <a:cs typeface="Times New Roman"/>
              </a:rPr>
              <a:t>Değişik:RG-30/10/2020-31289)</a:t>
            </a:r>
            <a:r>
              <a:rPr dirty="0" baseline="21604" sz="1350" spc="-52" b="1">
                <a:latin typeface="Times New Roman"/>
                <a:cs typeface="Times New Roman"/>
              </a:rPr>
              <a:t>(1)</a:t>
            </a:r>
            <a:endParaRPr baseline="21604" sz="1350">
              <a:latin typeface="Times New Roman"/>
              <a:cs typeface="Times New Roman"/>
            </a:endParaRPr>
          </a:p>
          <a:p>
            <a:pPr algn="just" marL="50800" marR="60960" indent="281940">
              <a:lnSpc>
                <a:spcPts val="1080"/>
              </a:lnSpc>
              <a:spcBef>
                <a:spcPts val="45"/>
              </a:spcBef>
            </a:pPr>
            <a:r>
              <a:rPr dirty="0" sz="1000" spc="-30">
                <a:latin typeface="Times New Roman"/>
                <a:cs typeface="Times New Roman"/>
              </a:rPr>
              <a:t>( </a:t>
            </a:r>
            <a:r>
              <a:rPr dirty="0" sz="1000" spc="-40">
                <a:latin typeface="Times New Roman"/>
                <a:cs typeface="Times New Roman"/>
              </a:rPr>
              <a:t>1 </a:t>
            </a:r>
            <a:r>
              <a:rPr dirty="0" sz="1000" spc="-30">
                <a:latin typeface="Times New Roman"/>
                <a:cs typeface="Times New Roman"/>
              </a:rPr>
              <a:t>) </a:t>
            </a:r>
            <a:r>
              <a:rPr dirty="0" sz="1000" spc="-50">
                <a:latin typeface="Times New Roman"/>
                <a:cs typeface="Times New Roman"/>
              </a:rPr>
              <a:t>Öğrencilere, </a:t>
            </a:r>
            <a:r>
              <a:rPr dirty="0" sz="1000" spc="-60">
                <a:latin typeface="Times New Roman"/>
                <a:cs typeface="Times New Roman"/>
              </a:rPr>
              <a:t>kanıtlayacakları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önemli </a:t>
            </a:r>
            <a:r>
              <a:rPr dirty="0" sz="1000" spc="-65">
                <a:latin typeface="Times New Roman"/>
                <a:cs typeface="Times New Roman"/>
              </a:rPr>
              <a:t>nedenlerin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70">
                <a:latin typeface="Times New Roman"/>
                <a:cs typeface="Times New Roman"/>
              </a:rPr>
              <a:t>eğitim öğretimlerine katkıda  </a:t>
            </a:r>
            <a:r>
              <a:rPr dirty="0" sz="1000" spc="-65">
                <a:latin typeface="Times New Roman"/>
                <a:cs typeface="Times New Roman"/>
              </a:rPr>
              <a:t>bulunacak </a:t>
            </a:r>
            <a:r>
              <a:rPr dirty="0" sz="1000" spc="-60">
                <a:latin typeface="Times New Roman"/>
                <a:cs typeface="Times New Roman"/>
              </a:rPr>
              <a:t>Üniversite dışı </a:t>
            </a:r>
            <a:r>
              <a:rPr dirty="0" sz="1000" spc="-55">
                <a:latin typeface="Times New Roman"/>
                <a:cs typeface="Times New Roman"/>
              </a:rPr>
              <a:t>burs, </a:t>
            </a:r>
            <a:r>
              <a:rPr dirty="0" sz="1000" spc="-45">
                <a:latin typeface="Times New Roman"/>
                <a:cs typeface="Times New Roman"/>
              </a:rPr>
              <a:t>staj, </a:t>
            </a:r>
            <a:r>
              <a:rPr dirty="0" sz="1000" spc="-55">
                <a:latin typeface="Times New Roman"/>
                <a:cs typeface="Times New Roman"/>
              </a:rPr>
              <a:t>araştırma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5">
                <a:latin typeface="Times New Roman"/>
                <a:cs typeface="Times New Roman"/>
              </a:rPr>
              <a:t>benzeri </a:t>
            </a:r>
            <a:r>
              <a:rPr dirty="0" sz="1000" spc="-75">
                <a:latin typeface="Times New Roman"/>
                <a:cs typeface="Times New Roman"/>
              </a:rPr>
              <a:t>imkânların </a:t>
            </a:r>
            <a:r>
              <a:rPr dirty="0" sz="1000" spc="-55">
                <a:latin typeface="Times New Roman"/>
                <a:cs typeface="Times New Roman"/>
              </a:rPr>
              <a:t>ortaya </a:t>
            </a:r>
            <a:r>
              <a:rPr dirty="0" sz="1000" spc="-60">
                <a:latin typeface="Times New Roman"/>
                <a:cs typeface="Times New Roman"/>
              </a:rPr>
              <a:t>çıkması </a:t>
            </a:r>
            <a:r>
              <a:rPr dirty="0" sz="1000" spc="-75">
                <a:latin typeface="Times New Roman"/>
                <a:cs typeface="Times New Roman"/>
              </a:rPr>
              <a:t>halinde </a:t>
            </a:r>
            <a:r>
              <a:rPr dirty="0" sz="1000" spc="-90">
                <a:latin typeface="Times New Roman"/>
                <a:cs typeface="Times New Roman"/>
              </a:rPr>
              <a:t>ilgili 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0">
                <a:latin typeface="Times New Roman"/>
                <a:cs typeface="Times New Roman"/>
              </a:rPr>
              <a:t>iki </a:t>
            </a:r>
            <a:r>
              <a:rPr dirty="0" sz="1000" spc="-75">
                <a:latin typeface="Times New Roman"/>
                <a:cs typeface="Times New Roman"/>
              </a:rPr>
              <a:t>yarıyıla </a:t>
            </a:r>
            <a:r>
              <a:rPr dirty="0" sz="1000" spc="-50">
                <a:latin typeface="Times New Roman"/>
                <a:cs typeface="Times New Roman"/>
              </a:rPr>
              <a:t>kadar </a:t>
            </a:r>
            <a:r>
              <a:rPr dirty="0" sz="1000" spc="-85">
                <a:latin typeface="Times New Roman"/>
                <a:cs typeface="Times New Roman"/>
              </a:rPr>
              <a:t>izin </a:t>
            </a:r>
            <a:r>
              <a:rPr dirty="0" sz="1000" spc="-75">
                <a:latin typeface="Times New Roman"/>
                <a:cs typeface="Times New Roman"/>
              </a:rPr>
              <a:t>verilebilir. </a:t>
            </a:r>
            <a:r>
              <a:rPr dirty="0" sz="1000" spc="-45">
                <a:latin typeface="Times New Roman"/>
                <a:cs typeface="Times New Roman"/>
              </a:rPr>
              <a:t>Öğrenci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65">
                <a:latin typeface="Times New Roman"/>
                <a:cs typeface="Times New Roman"/>
              </a:rPr>
              <a:t>bu  </a:t>
            </a:r>
            <a:r>
              <a:rPr dirty="0" sz="1000" spc="-75">
                <a:latin typeface="Times New Roman"/>
                <a:cs typeface="Times New Roman"/>
              </a:rPr>
              <a:t>imkândan bir </a:t>
            </a:r>
            <a:r>
              <a:rPr dirty="0" sz="1000" spc="-50">
                <a:latin typeface="Times New Roman"/>
                <a:cs typeface="Times New Roman"/>
              </a:rPr>
              <a:t>kez </a:t>
            </a:r>
            <a:r>
              <a:rPr dirty="0" sz="1000" spc="-65">
                <a:latin typeface="Times New Roman"/>
                <a:cs typeface="Times New Roman"/>
              </a:rPr>
              <a:t>yararlanabilir. </a:t>
            </a:r>
            <a:r>
              <a:rPr dirty="0" sz="1000" spc="-60">
                <a:latin typeface="Times New Roman"/>
                <a:cs typeface="Times New Roman"/>
              </a:rPr>
              <a:t>Öğrencinin </a:t>
            </a:r>
            <a:r>
              <a:rPr dirty="0" sz="1000" spc="-75">
                <a:latin typeface="Times New Roman"/>
                <a:cs typeface="Times New Roman"/>
              </a:rPr>
              <a:t>izinden </a:t>
            </a:r>
            <a:r>
              <a:rPr dirty="0" sz="1000" spc="-60">
                <a:latin typeface="Times New Roman"/>
                <a:cs typeface="Times New Roman"/>
              </a:rPr>
              <a:t>yararlanabilmesi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65">
                <a:latin typeface="Times New Roman"/>
                <a:cs typeface="Times New Roman"/>
              </a:rPr>
              <a:t>yarıyıl başlangıcından  </a:t>
            </a:r>
            <a:r>
              <a:rPr dirty="0" sz="1000" spc="-60">
                <a:latin typeface="Times New Roman"/>
                <a:cs typeface="Times New Roman"/>
              </a:rPr>
              <a:t>önce </a:t>
            </a:r>
            <a:r>
              <a:rPr dirty="0" sz="1000" spc="-70">
                <a:latin typeface="Times New Roman"/>
                <a:cs typeface="Times New Roman"/>
              </a:rPr>
              <a:t>dekanlığa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70">
                <a:latin typeface="Times New Roman"/>
                <a:cs typeface="Times New Roman"/>
              </a:rPr>
              <a:t>yüksekokul/meslek </a:t>
            </a:r>
            <a:r>
              <a:rPr dirty="0" sz="1000" spc="-75">
                <a:latin typeface="Times New Roman"/>
                <a:cs typeface="Times New Roman"/>
              </a:rPr>
              <a:t>yüksekokulu </a:t>
            </a:r>
            <a:r>
              <a:rPr dirty="0" sz="1000" spc="-85">
                <a:latin typeface="Times New Roman"/>
                <a:cs typeface="Times New Roman"/>
              </a:rPr>
              <a:t>müdürlüğüne </a:t>
            </a:r>
            <a:r>
              <a:rPr dirty="0" sz="1000" spc="-55">
                <a:latin typeface="Times New Roman"/>
                <a:cs typeface="Times New Roman"/>
              </a:rPr>
              <a:t>başvurması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gerekir.</a:t>
            </a:r>
            <a:endParaRPr sz="1000">
              <a:latin typeface="Times New Roman"/>
              <a:cs typeface="Times New Roman"/>
            </a:endParaRPr>
          </a:p>
          <a:p>
            <a:pPr algn="just" marL="50800" marR="60960" indent="281940">
              <a:lnSpc>
                <a:spcPts val="1080"/>
              </a:lnSpc>
              <a:spcBef>
                <a:spcPts val="5"/>
              </a:spcBef>
              <a:buAutoNum type="arabicParenBoth" startAt="2"/>
              <a:tabLst>
                <a:tab pos="502920" algn="l"/>
              </a:tabLst>
            </a:pPr>
            <a:r>
              <a:rPr dirty="0" sz="1000" spc="-70">
                <a:latin typeface="Times New Roman"/>
                <a:cs typeface="Times New Roman"/>
              </a:rPr>
              <a:t>İlgili 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60">
                <a:latin typeface="Times New Roman"/>
                <a:cs typeface="Times New Roman"/>
              </a:rPr>
              <a:t>kararıyla kaydı </a:t>
            </a:r>
            <a:r>
              <a:rPr dirty="0" sz="1000" spc="-75">
                <a:latin typeface="Times New Roman"/>
                <a:cs typeface="Times New Roman"/>
              </a:rPr>
              <a:t>dondurulan </a:t>
            </a:r>
            <a:r>
              <a:rPr dirty="0" sz="1000" spc="-60">
                <a:latin typeface="Times New Roman"/>
                <a:cs typeface="Times New Roman"/>
              </a:rPr>
              <a:t>öğrencilerden </a:t>
            </a:r>
            <a:r>
              <a:rPr dirty="0" sz="1000" spc="-55">
                <a:latin typeface="Times New Roman"/>
                <a:cs typeface="Times New Roman"/>
              </a:rPr>
              <a:t>katkı </a:t>
            </a:r>
            <a:r>
              <a:rPr dirty="0" sz="1000" spc="-70">
                <a:latin typeface="Times New Roman"/>
                <a:cs typeface="Times New Roman"/>
              </a:rPr>
              <a:t>payı/öğrenim </a:t>
            </a:r>
            <a:r>
              <a:rPr dirty="0" sz="1000" spc="-40">
                <a:latin typeface="Times New Roman"/>
                <a:cs typeface="Times New Roman"/>
              </a:rPr>
              <a:t>ücreti  </a:t>
            </a:r>
            <a:r>
              <a:rPr dirty="0" sz="1000" spc="-75">
                <a:latin typeface="Times New Roman"/>
                <a:cs typeface="Times New Roman"/>
              </a:rPr>
              <a:t>alınmaz.</a:t>
            </a:r>
            <a:endParaRPr sz="1000">
              <a:latin typeface="Times New Roman"/>
              <a:cs typeface="Times New Roman"/>
            </a:endParaRPr>
          </a:p>
          <a:p>
            <a:pPr algn="just" marL="492759" indent="-160655">
              <a:lnSpc>
                <a:spcPts val="1035"/>
              </a:lnSpc>
              <a:buAutoNum type="arabicParenBoth" startAt="2"/>
              <a:tabLst>
                <a:tab pos="493395" algn="l"/>
              </a:tabLst>
            </a:pPr>
            <a:r>
              <a:rPr dirty="0" sz="1000" spc="-60">
                <a:latin typeface="Times New Roman"/>
                <a:cs typeface="Times New Roman"/>
              </a:rPr>
              <a:t>Kayıt </a:t>
            </a:r>
            <a:r>
              <a:rPr dirty="0" sz="1000" spc="-75">
                <a:latin typeface="Times New Roman"/>
                <a:cs typeface="Times New Roman"/>
              </a:rPr>
              <a:t>dondurulan </a:t>
            </a:r>
            <a:r>
              <a:rPr dirty="0" sz="1000" spc="-50">
                <a:latin typeface="Times New Roman"/>
                <a:cs typeface="Times New Roman"/>
              </a:rPr>
              <a:t>süreler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55">
                <a:latin typeface="Times New Roman"/>
                <a:cs typeface="Times New Roman"/>
              </a:rPr>
              <a:t>süresinden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sayılmaz.</a:t>
            </a:r>
            <a:endParaRPr sz="1000">
              <a:latin typeface="Times New Roman"/>
              <a:cs typeface="Times New Roman"/>
            </a:endParaRPr>
          </a:p>
          <a:p>
            <a:pPr algn="just" marL="332740">
              <a:lnSpc>
                <a:spcPts val="1110"/>
              </a:lnSpc>
            </a:pPr>
            <a:r>
              <a:rPr dirty="0" sz="1000" spc="-75" b="1">
                <a:latin typeface="Times New Roman"/>
                <a:cs typeface="Times New Roman"/>
              </a:rPr>
              <a:t>Yatay</a:t>
            </a:r>
            <a:r>
              <a:rPr dirty="0" sz="1000" spc="-60" b="1">
                <a:latin typeface="Times New Roman"/>
                <a:cs typeface="Times New Roman"/>
              </a:rPr>
              <a:t> </a:t>
            </a:r>
            <a:r>
              <a:rPr dirty="0" sz="1000" spc="-10" b="1">
                <a:latin typeface="Times New Roman"/>
                <a:cs typeface="Times New Roman"/>
              </a:rPr>
              <a:t>geçişler</a:t>
            </a:r>
            <a:endParaRPr sz="1000">
              <a:latin typeface="Times New Roman"/>
              <a:cs typeface="Times New Roman"/>
            </a:endParaRPr>
          </a:p>
          <a:p>
            <a:pPr algn="just" marL="50800" marR="4572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36 </a:t>
            </a:r>
            <a:r>
              <a:rPr dirty="0" sz="1000" spc="-15" b="1">
                <a:latin typeface="Times New Roman"/>
                <a:cs typeface="Times New Roman"/>
              </a:rPr>
              <a:t>–</a:t>
            </a:r>
            <a:r>
              <a:rPr dirty="0" sz="1000" spc="-1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Üniversiteye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bağlı </a:t>
            </a:r>
            <a:r>
              <a:rPr dirty="0" sz="1000" spc="-55">
                <a:latin typeface="Times New Roman"/>
                <a:cs typeface="Times New Roman"/>
              </a:rPr>
              <a:t>fakülte,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meslek </a:t>
            </a:r>
            <a:r>
              <a:rPr dirty="0" sz="1000" spc="-75">
                <a:latin typeface="Times New Roman"/>
                <a:cs typeface="Times New Roman"/>
              </a:rPr>
              <a:t>yüksekokullarına  </a:t>
            </a:r>
            <a:r>
              <a:rPr dirty="0" sz="1000" spc="-10">
                <a:latin typeface="Times New Roman"/>
                <a:cs typeface="Times New Roman"/>
              </a:rPr>
              <a:t>yatay </a:t>
            </a:r>
            <a:r>
              <a:rPr dirty="0" sz="1000" spc="-55">
                <a:latin typeface="Times New Roman"/>
                <a:cs typeface="Times New Roman"/>
              </a:rPr>
              <a:t>geçişler; </a:t>
            </a:r>
            <a:r>
              <a:rPr dirty="0" sz="1000" spc="-70">
                <a:latin typeface="Times New Roman"/>
                <a:cs typeface="Times New Roman"/>
              </a:rPr>
              <a:t>24/4/2010 </a:t>
            </a:r>
            <a:r>
              <a:rPr dirty="0" sz="1000" spc="-60">
                <a:latin typeface="Times New Roman"/>
                <a:cs typeface="Times New Roman"/>
              </a:rPr>
              <a:t>tarihli 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imes New Roman"/>
                <a:cs typeface="Times New Roman"/>
              </a:rPr>
              <a:t>27561 </a:t>
            </a:r>
            <a:r>
              <a:rPr dirty="0" sz="1000" spc="-65">
                <a:latin typeface="Times New Roman"/>
                <a:cs typeface="Times New Roman"/>
              </a:rPr>
              <a:t>sayılı </a:t>
            </a:r>
            <a:r>
              <a:rPr dirty="0" sz="1000" spc="-45">
                <a:latin typeface="Times New Roman"/>
                <a:cs typeface="Times New Roman"/>
              </a:rPr>
              <a:t>Resmî </a:t>
            </a:r>
            <a:r>
              <a:rPr dirty="0" sz="1000" spc="-50">
                <a:latin typeface="Times New Roman"/>
                <a:cs typeface="Times New Roman"/>
              </a:rPr>
              <a:t>Gazete’de </a:t>
            </a:r>
            <a:r>
              <a:rPr dirty="0" sz="1000" spc="-70">
                <a:latin typeface="Times New Roman"/>
                <a:cs typeface="Times New Roman"/>
              </a:rPr>
              <a:t>yayımlanan </a:t>
            </a:r>
            <a:r>
              <a:rPr dirty="0" sz="1000" spc="-65">
                <a:latin typeface="Times New Roman"/>
                <a:cs typeface="Times New Roman"/>
              </a:rPr>
              <a:t>Yükseköğretim  </a:t>
            </a:r>
            <a:r>
              <a:rPr dirty="0" sz="1000" spc="-70">
                <a:latin typeface="Times New Roman"/>
                <a:cs typeface="Times New Roman"/>
              </a:rPr>
              <a:t>Kurumlarında </a:t>
            </a:r>
            <a:r>
              <a:rPr dirty="0" sz="1000" spc="-60">
                <a:latin typeface="Times New Roman"/>
                <a:cs typeface="Times New Roman"/>
              </a:rPr>
              <a:t>Önlisans ve </a:t>
            </a:r>
            <a:r>
              <a:rPr dirty="0" sz="1000" spc="-50">
                <a:latin typeface="Times New Roman"/>
                <a:cs typeface="Times New Roman"/>
              </a:rPr>
              <a:t>Lisans </a:t>
            </a:r>
            <a:r>
              <a:rPr dirty="0" sz="1000" spc="-65">
                <a:latin typeface="Times New Roman"/>
                <a:cs typeface="Times New Roman"/>
              </a:rPr>
              <a:t>Düzeyindeki </a:t>
            </a:r>
            <a:r>
              <a:rPr dirty="0" sz="1000" spc="-55">
                <a:latin typeface="Times New Roman"/>
                <a:cs typeface="Times New Roman"/>
              </a:rPr>
              <a:t>ProgramlarArasında </a:t>
            </a:r>
            <a:r>
              <a:rPr dirty="0" sz="1000" spc="-50">
                <a:latin typeface="Times New Roman"/>
                <a:cs typeface="Times New Roman"/>
              </a:rPr>
              <a:t>Geçiş, Çift </a:t>
            </a:r>
            <a:r>
              <a:rPr dirty="0" sz="1000" spc="-55">
                <a:latin typeface="Times New Roman"/>
                <a:cs typeface="Times New Roman"/>
              </a:rPr>
              <a:t>Anadal, </a:t>
            </a:r>
            <a:r>
              <a:rPr dirty="0" sz="1000" spc="-70">
                <a:latin typeface="Times New Roman"/>
                <a:cs typeface="Times New Roman"/>
              </a:rPr>
              <a:t>Yan </a:t>
            </a:r>
            <a:r>
              <a:rPr dirty="0" sz="1000" spc="-25">
                <a:latin typeface="Times New Roman"/>
                <a:cs typeface="Times New Roman"/>
              </a:rPr>
              <a:t>Dal 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5">
                <a:latin typeface="Times New Roman"/>
                <a:cs typeface="Times New Roman"/>
              </a:rPr>
              <a:t>Kurumlar </a:t>
            </a:r>
            <a:r>
              <a:rPr dirty="0" sz="1000" spc="-30">
                <a:latin typeface="Times New Roman"/>
                <a:cs typeface="Times New Roman"/>
              </a:rPr>
              <a:t>Arası </a:t>
            </a:r>
            <a:r>
              <a:rPr dirty="0" sz="1000" spc="-40">
                <a:latin typeface="Times New Roman"/>
                <a:cs typeface="Times New Roman"/>
              </a:rPr>
              <a:t>Kredi </a:t>
            </a:r>
            <a:r>
              <a:rPr dirty="0" sz="1000" spc="-55">
                <a:latin typeface="Times New Roman"/>
                <a:cs typeface="Times New Roman"/>
              </a:rPr>
              <a:t>TransferiYapılması </a:t>
            </a:r>
            <a:r>
              <a:rPr dirty="0" sz="1000" spc="-50">
                <a:latin typeface="Times New Roman"/>
                <a:cs typeface="Times New Roman"/>
              </a:rPr>
              <a:t>Esaslarına </a:t>
            </a:r>
            <a:r>
              <a:rPr dirty="0" sz="1000" spc="-65">
                <a:latin typeface="Times New Roman"/>
                <a:cs typeface="Times New Roman"/>
              </a:rPr>
              <a:t>İlişkin Yönetmelik </a:t>
            </a:r>
            <a:r>
              <a:rPr dirty="0" sz="1000" spc="-75">
                <a:latin typeface="Times New Roman"/>
                <a:cs typeface="Times New Roman"/>
              </a:rPr>
              <a:t>hükümleri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45">
                <a:latin typeface="Times New Roman"/>
                <a:cs typeface="Times New Roman"/>
              </a:rPr>
              <a:t>Senato 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belirlenen </a:t>
            </a:r>
            <a:r>
              <a:rPr dirty="0" sz="1000" spc="-70">
                <a:latin typeface="Times New Roman"/>
                <a:cs typeface="Times New Roman"/>
              </a:rPr>
              <a:t>ilkeler </a:t>
            </a:r>
            <a:r>
              <a:rPr dirty="0" sz="1000" spc="-50">
                <a:latin typeface="Times New Roman"/>
                <a:cs typeface="Times New Roman"/>
              </a:rPr>
              <a:t>çerçevesinde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yapılır.</a:t>
            </a:r>
            <a:endParaRPr sz="1000">
              <a:latin typeface="Times New Roman"/>
              <a:cs typeface="Times New Roman"/>
            </a:endParaRPr>
          </a:p>
          <a:p>
            <a:pPr algn="just" marL="332740">
              <a:lnSpc>
                <a:spcPts val="1065"/>
              </a:lnSpc>
            </a:pPr>
            <a:r>
              <a:rPr dirty="0" sz="1000" spc="-30" b="1">
                <a:latin typeface="Times New Roman"/>
                <a:cs typeface="Times New Roman"/>
              </a:rPr>
              <a:t>Dikey</a:t>
            </a:r>
            <a:r>
              <a:rPr dirty="0" sz="1000" spc="-60" b="1">
                <a:latin typeface="Times New Roman"/>
                <a:cs typeface="Times New Roman"/>
              </a:rPr>
              <a:t> </a:t>
            </a:r>
            <a:r>
              <a:rPr dirty="0" sz="1000" spc="-10" b="1">
                <a:latin typeface="Times New Roman"/>
                <a:cs typeface="Times New Roman"/>
              </a:rPr>
              <a:t>geçişler</a:t>
            </a:r>
            <a:endParaRPr sz="1000">
              <a:latin typeface="Times New Roman"/>
              <a:cs typeface="Times New Roman"/>
            </a:endParaRPr>
          </a:p>
          <a:p>
            <a:pPr algn="just" marL="50800" marR="48260" indent="281940">
              <a:lnSpc>
                <a:spcPts val="1080"/>
              </a:lnSpc>
              <a:spcBef>
                <a:spcPts val="75"/>
              </a:spcBef>
            </a:pPr>
            <a:r>
              <a:rPr dirty="0" sz="1000" spc="-6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37 </a:t>
            </a:r>
            <a:r>
              <a:rPr dirty="0" sz="1000" spc="-40" b="1">
                <a:latin typeface="Times New Roman"/>
                <a:cs typeface="Times New Roman"/>
              </a:rPr>
              <a:t>– </a:t>
            </a:r>
            <a:r>
              <a:rPr dirty="0" sz="1000" spc="-50">
                <a:latin typeface="Times New Roman"/>
                <a:cs typeface="Times New Roman"/>
              </a:rPr>
              <a:t>(1) </a:t>
            </a:r>
            <a:r>
              <a:rPr dirty="0" sz="1000" spc="-55">
                <a:latin typeface="Times New Roman"/>
                <a:cs typeface="Times New Roman"/>
              </a:rPr>
              <a:t>Dikey </a:t>
            </a:r>
            <a:r>
              <a:rPr dirty="0" sz="1000" spc="-60">
                <a:latin typeface="Times New Roman"/>
                <a:cs typeface="Times New Roman"/>
              </a:rPr>
              <a:t>geçişler, </a:t>
            </a:r>
            <a:r>
              <a:rPr dirty="0" sz="1000" spc="-65">
                <a:latin typeface="Times New Roman"/>
                <a:cs typeface="Times New Roman"/>
              </a:rPr>
              <a:t>lisans </a:t>
            </a:r>
            <a:r>
              <a:rPr dirty="0" sz="1000" spc="-70">
                <a:latin typeface="Times New Roman"/>
                <a:cs typeface="Times New Roman"/>
              </a:rPr>
              <a:t>programlarına </a:t>
            </a:r>
            <a:r>
              <a:rPr dirty="0" sz="1000" spc="-60">
                <a:latin typeface="Times New Roman"/>
                <a:cs typeface="Times New Roman"/>
              </a:rPr>
              <a:t>yerleştirilen meslek </a:t>
            </a:r>
            <a:r>
              <a:rPr dirty="0" sz="1000" spc="-75">
                <a:latin typeface="Times New Roman"/>
                <a:cs typeface="Times New Roman"/>
              </a:rPr>
              <a:t>yüksekokulu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65">
                <a:latin typeface="Times New Roman"/>
                <a:cs typeface="Times New Roman"/>
              </a:rPr>
              <a:t>açıköğretim ön lisans mezunları </a:t>
            </a:r>
            <a:r>
              <a:rPr dirty="0" sz="1000" spc="-70">
                <a:latin typeface="Times New Roman"/>
                <a:cs typeface="Times New Roman"/>
              </a:rPr>
              <a:t>hakkında; 19/2/2002 </a:t>
            </a:r>
            <a:r>
              <a:rPr dirty="0" sz="1000" spc="-60">
                <a:latin typeface="Times New Roman"/>
                <a:cs typeface="Times New Roman"/>
              </a:rPr>
              <a:t>tarihli ve  </a:t>
            </a:r>
            <a:r>
              <a:rPr dirty="0" sz="1000" spc="-80">
                <a:latin typeface="Times New Roman"/>
                <a:cs typeface="Times New Roman"/>
              </a:rPr>
              <a:t>24676 </a:t>
            </a:r>
            <a:r>
              <a:rPr dirty="0" sz="1000" spc="-65">
                <a:latin typeface="Times New Roman"/>
                <a:cs typeface="Times New Roman"/>
              </a:rPr>
              <a:t>sayılı </a:t>
            </a:r>
            <a:r>
              <a:rPr dirty="0" sz="1000" spc="-45">
                <a:latin typeface="Times New Roman"/>
                <a:cs typeface="Times New Roman"/>
              </a:rPr>
              <a:t>Resmî </a:t>
            </a:r>
            <a:r>
              <a:rPr dirty="0" sz="1000" spc="-50">
                <a:latin typeface="Times New Roman"/>
                <a:cs typeface="Times New Roman"/>
              </a:rPr>
              <a:t>Gazete’de  </a:t>
            </a:r>
            <a:r>
              <a:rPr dirty="0" sz="1000" spc="-70">
                <a:latin typeface="Times New Roman"/>
                <a:cs typeface="Times New Roman"/>
              </a:rPr>
              <a:t>yayımlanan </a:t>
            </a:r>
            <a:r>
              <a:rPr dirty="0" sz="1000" spc="-50">
                <a:latin typeface="Times New Roman"/>
                <a:cs typeface="Times New Roman"/>
              </a:rPr>
              <a:t>Meslek </a:t>
            </a:r>
            <a:r>
              <a:rPr dirty="0" sz="1000" spc="-65">
                <a:latin typeface="Times New Roman"/>
                <a:cs typeface="Times New Roman"/>
              </a:rPr>
              <a:t>Yüksekokulları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Açıköğretim </a:t>
            </a:r>
            <a:r>
              <a:rPr dirty="0" sz="1000" spc="-30">
                <a:latin typeface="Times New Roman"/>
                <a:cs typeface="Times New Roman"/>
              </a:rPr>
              <a:t>Ön </a:t>
            </a:r>
            <a:r>
              <a:rPr dirty="0" sz="1000" spc="-50">
                <a:latin typeface="Times New Roman"/>
                <a:cs typeface="Times New Roman"/>
              </a:rPr>
              <a:t>Lisans Programları </a:t>
            </a:r>
            <a:r>
              <a:rPr dirty="0" sz="1000" spc="-70">
                <a:latin typeface="Times New Roman"/>
                <a:cs typeface="Times New Roman"/>
              </a:rPr>
              <a:t>Mezunlarının </a:t>
            </a:r>
            <a:r>
              <a:rPr dirty="0" sz="1000" spc="-50">
                <a:latin typeface="Times New Roman"/>
                <a:cs typeface="Times New Roman"/>
              </a:rPr>
              <a:t>Lisans  </a:t>
            </a:r>
            <a:r>
              <a:rPr dirty="0" sz="1000" spc="-70">
                <a:latin typeface="Times New Roman"/>
                <a:cs typeface="Times New Roman"/>
              </a:rPr>
              <a:t>Öğrenimine </a:t>
            </a:r>
            <a:r>
              <a:rPr dirty="0" sz="1000" spc="-55">
                <a:latin typeface="Times New Roman"/>
                <a:cs typeface="Times New Roman"/>
              </a:rPr>
              <a:t>Devamları </a:t>
            </a:r>
            <a:r>
              <a:rPr dirty="0" sz="1000" spc="-65">
                <a:latin typeface="Times New Roman"/>
                <a:cs typeface="Times New Roman"/>
              </a:rPr>
              <a:t>Hakkında </a:t>
            </a:r>
            <a:r>
              <a:rPr dirty="0" sz="1000" spc="-70">
                <a:latin typeface="Times New Roman"/>
                <a:cs typeface="Times New Roman"/>
              </a:rPr>
              <a:t>Yönetmelikhükümleri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45">
                <a:latin typeface="Times New Roman"/>
                <a:cs typeface="Times New Roman"/>
              </a:rPr>
              <a:t>Senato </a:t>
            </a:r>
            <a:r>
              <a:rPr dirty="0" sz="1000" spc="-50">
                <a:latin typeface="Times New Roman"/>
                <a:cs typeface="Times New Roman"/>
              </a:rPr>
              <a:t>tarafından </a:t>
            </a:r>
            <a:r>
              <a:rPr dirty="0" sz="1000" spc="-65">
                <a:latin typeface="Times New Roman"/>
                <a:cs typeface="Times New Roman"/>
              </a:rPr>
              <a:t>belirlenen </a:t>
            </a:r>
            <a:r>
              <a:rPr dirty="0" sz="1000" spc="-40">
                <a:latin typeface="Times New Roman"/>
                <a:cs typeface="Times New Roman"/>
              </a:rPr>
              <a:t>esaslar  </a:t>
            </a:r>
            <a:r>
              <a:rPr dirty="0" sz="1000" spc="-75">
                <a:latin typeface="Times New Roman"/>
                <a:cs typeface="Times New Roman"/>
              </a:rPr>
              <a:t>uygulanır.</a:t>
            </a:r>
            <a:endParaRPr sz="1000">
              <a:latin typeface="Times New Roman"/>
              <a:cs typeface="Times New Roman"/>
            </a:endParaRPr>
          </a:p>
          <a:p>
            <a:pPr algn="ctr" marL="249554">
              <a:lnSpc>
                <a:spcPts val="1065"/>
              </a:lnSpc>
            </a:pPr>
            <a:r>
              <a:rPr dirty="0" sz="1000" spc="-55" b="1">
                <a:latin typeface="Times New Roman"/>
                <a:cs typeface="Times New Roman"/>
              </a:rPr>
              <a:t>ALTINCI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spc="-55" b="1">
                <a:latin typeface="Times New Roman"/>
                <a:cs typeface="Times New Roman"/>
              </a:rPr>
              <a:t>BÖLÜM</a:t>
            </a:r>
            <a:endParaRPr sz="1000">
              <a:latin typeface="Times New Roman"/>
              <a:cs typeface="Times New Roman"/>
            </a:endParaRPr>
          </a:p>
          <a:p>
            <a:pPr marL="1750060">
              <a:lnSpc>
                <a:spcPts val="1080"/>
              </a:lnSpc>
            </a:pPr>
            <a:r>
              <a:rPr dirty="0" sz="1000" spc="-20" b="1">
                <a:latin typeface="Times New Roman"/>
                <a:cs typeface="Times New Roman"/>
              </a:rPr>
              <a:t>Çeşitli </a:t>
            </a:r>
            <a:r>
              <a:rPr dirty="0" sz="1000" spc="-30" b="1">
                <a:latin typeface="Times New Roman"/>
                <a:cs typeface="Times New Roman"/>
              </a:rPr>
              <a:t>ve </a:t>
            </a:r>
            <a:r>
              <a:rPr dirty="0" sz="1000" spc="-50" b="1">
                <a:latin typeface="Times New Roman"/>
                <a:cs typeface="Times New Roman"/>
              </a:rPr>
              <a:t>Son</a:t>
            </a:r>
            <a:r>
              <a:rPr dirty="0" sz="1000" spc="25" b="1">
                <a:latin typeface="Times New Roman"/>
                <a:cs typeface="Times New Roman"/>
              </a:rPr>
              <a:t> </a:t>
            </a:r>
            <a:r>
              <a:rPr dirty="0" sz="1000" spc="-50" b="1">
                <a:latin typeface="Times New Roman"/>
                <a:cs typeface="Times New Roman"/>
              </a:rPr>
              <a:t>Hükümler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080"/>
              </a:lnSpc>
            </a:pPr>
            <a:r>
              <a:rPr dirty="0" sz="1000" spc="-45" b="1">
                <a:latin typeface="Times New Roman"/>
                <a:cs typeface="Times New Roman"/>
              </a:rPr>
              <a:t>Disiplin</a:t>
            </a:r>
            <a:endParaRPr sz="1000">
              <a:latin typeface="Times New Roman"/>
              <a:cs typeface="Times New Roman"/>
            </a:endParaRPr>
          </a:p>
          <a:p>
            <a:pPr marL="50800" marR="5080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38 </a:t>
            </a:r>
            <a:r>
              <a:rPr dirty="0" sz="1000" spc="-15" b="1">
                <a:latin typeface="Times New Roman"/>
                <a:cs typeface="Times New Roman"/>
              </a:rPr>
              <a:t>–</a:t>
            </a:r>
            <a:r>
              <a:rPr dirty="0" sz="1000" spc="-15">
                <a:latin typeface="Times New Roman"/>
                <a:cs typeface="Times New Roman"/>
              </a:rPr>
              <a:t>(1) </a:t>
            </a:r>
            <a:r>
              <a:rPr dirty="0" sz="1000" spc="-60">
                <a:latin typeface="Times New Roman"/>
                <a:cs typeface="Times New Roman"/>
              </a:rPr>
              <a:t>Öğrencilerin </a:t>
            </a:r>
            <a:r>
              <a:rPr dirty="0" sz="1000" spc="-85">
                <a:latin typeface="Times New Roman"/>
                <a:cs typeface="Times New Roman"/>
              </a:rPr>
              <a:t>disiplin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iş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işlemleri, </a:t>
            </a:r>
            <a:r>
              <a:rPr dirty="0" sz="1000" spc="-75">
                <a:latin typeface="Times New Roman"/>
                <a:cs typeface="Times New Roman"/>
              </a:rPr>
              <a:t>2547 </a:t>
            </a:r>
            <a:r>
              <a:rPr dirty="0" sz="1000" spc="-65">
                <a:latin typeface="Times New Roman"/>
                <a:cs typeface="Times New Roman"/>
              </a:rPr>
              <a:t>sayılı </a:t>
            </a:r>
            <a:r>
              <a:rPr dirty="0" sz="1000" spc="-60">
                <a:latin typeface="Times New Roman"/>
                <a:cs typeface="Times New Roman"/>
              </a:rPr>
              <a:t>Kanunun </a:t>
            </a:r>
            <a:r>
              <a:rPr dirty="0" sz="1000" spc="-65">
                <a:latin typeface="Times New Roman"/>
                <a:cs typeface="Times New Roman"/>
              </a:rPr>
              <a:t>54 </a:t>
            </a:r>
            <a:r>
              <a:rPr dirty="0" sz="1000" spc="-60">
                <a:latin typeface="Times New Roman"/>
                <a:cs typeface="Times New Roman"/>
              </a:rPr>
              <a:t>üncü  maddesi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5">
                <a:latin typeface="Times New Roman"/>
                <a:cs typeface="Times New Roman"/>
              </a:rPr>
              <a:t>Yükseköğretim Kurumları </a:t>
            </a:r>
            <a:r>
              <a:rPr dirty="0" sz="1000" spc="-50">
                <a:latin typeface="Times New Roman"/>
                <a:cs typeface="Times New Roman"/>
              </a:rPr>
              <a:t>Öğrenci </a:t>
            </a:r>
            <a:r>
              <a:rPr dirty="0" sz="1000" spc="-80">
                <a:latin typeface="Times New Roman"/>
                <a:cs typeface="Times New Roman"/>
              </a:rPr>
              <a:t>Disiplin </a:t>
            </a:r>
            <a:r>
              <a:rPr dirty="0" sz="1000" spc="-70">
                <a:latin typeface="Times New Roman"/>
                <a:cs typeface="Times New Roman"/>
              </a:rPr>
              <a:t>Yönetmeliği </a:t>
            </a:r>
            <a:r>
              <a:rPr dirty="0" sz="1000" spc="-80">
                <a:latin typeface="Times New Roman"/>
                <a:cs typeface="Times New Roman"/>
              </a:rPr>
              <a:t>hükümlerine </a:t>
            </a:r>
            <a:r>
              <a:rPr dirty="0" sz="1000" spc="-60">
                <a:latin typeface="Times New Roman"/>
                <a:cs typeface="Times New Roman"/>
              </a:rPr>
              <a:t>göre </a:t>
            </a:r>
            <a:r>
              <a:rPr dirty="0" sz="1000" spc="-70">
                <a:latin typeface="Times New Roman"/>
                <a:cs typeface="Times New Roman"/>
              </a:rPr>
              <a:t>yürütülür.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065"/>
              </a:lnSpc>
            </a:pPr>
            <a:r>
              <a:rPr dirty="0" sz="1000" spc="-45" b="1">
                <a:latin typeface="Times New Roman"/>
                <a:cs typeface="Times New Roman"/>
              </a:rPr>
              <a:t>Tebligat </a:t>
            </a:r>
            <a:r>
              <a:rPr dirty="0" sz="1000" spc="-30" b="1">
                <a:latin typeface="Times New Roman"/>
                <a:cs typeface="Times New Roman"/>
              </a:rPr>
              <a:t>ve </a:t>
            </a:r>
            <a:r>
              <a:rPr dirty="0" sz="1000" spc="-50" b="1">
                <a:latin typeface="Times New Roman"/>
                <a:cs typeface="Times New Roman"/>
              </a:rPr>
              <a:t>adres</a:t>
            </a:r>
            <a:r>
              <a:rPr dirty="0" sz="1000" spc="-60" b="1">
                <a:latin typeface="Times New Roman"/>
                <a:cs typeface="Times New Roman"/>
              </a:rPr>
              <a:t> </a:t>
            </a:r>
            <a:r>
              <a:rPr dirty="0" sz="1000" spc="-65" b="1">
                <a:latin typeface="Times New Roman"/>
                <a:cs typeface="Times New Roman"/>
              </a:rPr>
              <a:t>bildirme</a:t>
            </a:r>
            <a:endParaRPr sz="1000">
              <a:latin typeface="Times New Roman"/>
              <a:cs typeface="Times New Roman"/>
            </a:endParaRPr>
          </a:p>
          <a:p>
            <a:pPr algn="just" marL="50800" marR="60960" indent="283845">
              <a:lnSpc>
                <a:spcPts val="1080"/>
              </a:lnSpc>
              <a:spcBef>
                <a:spcPts val="80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39 </a:t>
            </a:r>
            <a:r>
              <a:rPr dirty="0" sz="1000" spc="-30" b="1">
                <a:latin typeface="Times New Roman"/>
                <a:cs typeface="Times New Roman"/>
              </a:rPr>
              <a:t>–</a:t>
            </a:r>
            <a:r>
              <a:rPr dirty="0" sz="1000" spc="-30">
                <a:latin typeface="Times New Roman"/>
                <a:cs typeface="Times New Roman"/>
              </a:rPr>
              <a:t>(1) </a:t>
            </a:r>
            <a:r>
              <a:rPr dirty="0" sz="1000" spc="-55">
                <a:latin typeface="Times New Roman"/>
                <a:cs typeface="Times New Roman"/>
              </a:rPr>
              <a:t>Öğrenciye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65">
                <a:latin typeface="Times New Roman"/>
                <a:cs typeface="Times New Roman"/>
              </a:rPr>
              <a:t>türlü </a:t>
            </a:r>
            <a:r>
              <a:rPr dirty="0" sz="1000" spc="-60">
                <a:latin typeface="Times New Roman"/>
                <a:cs typeface="Times New Roman"/>
              </a:rPr>
              <a:t>tebligat, </a:t>
            </a:r>
            <a:r>
              <a:rPr dirty="0" sz="1000" spc="-70">
                <a:latin typeface="Times New Roman"/>
                <a:cs typeface="Times New Roman"/>
              </a:rPr>
              <a:t>öğrencinin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85">
                <a:latin typeface="Times New Roman"/>
                <a:cs typeface="Times New Roman"/>
              </a:rPr>
              <a:t>birimin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65">
                <a:latin typeface="Times New Roman"/>
                <a:cs typeface="Times New Roman"/>
              </a:rPr>
              <a:t>işlerine  </a:t>
            </a:r>
            <a:r>
              <a:rPr dirty="0" sz="1000" spc="-85">
                <a:latin typeface="Times New Roman"/>
                <a:cs typeface="Times New Roman"/>
              </a:rPr>
              <a:t>bildirmiş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imes New Roman"/>
                <a:cs typeface="Times New Roman"/>
              </a:rPr>
              <a:t>olduğu </a:t>
            </a:r>
            <a:r>
              <a:rPr dirty="0" sz="1000" spc="-35">
                <a:latin typeface="Times New Roman"/>
                <a:cs typeface="Times New Roman"/>
              </a:rPr>
              <a:t>adrese,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mevzuat </a:t>
            </a:r>
            <a:r>
              <a:rPr dirty="0" sz="1000" spc="-80">
                <a:latin typeface="Times New Roman"/>
                <a:cs typeface="Times New Roman"/>
              </a:rPr>
              <a:t>hükümlerine </a:t>
            </a:r>
            <a:r>
              <a:rPr dirty="0" sz="1000" spc="-60">
                <a:latin typeface="Times New Roman"/>
                <a:cs typeface="Times New Roman"/>
              </a:rPr>
              <a:t>göre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imes New Roman"/>
                <a:cs typeface="Times New Roman"/>
              </a:rPr>
              <a:t>yapılır. </a:t>
            </a:r>
            <a:r>
              <a:rPr dirty="0" sz="1000" spc="-50">
                <a:latin typeface="Times New Roman"/>
                <a:cs typeface="Times New Roman"/>
              </a:rPr>
              <a:t>Öğrenci, </a:t>
            </a:r>
            <a:r>
              <a:rPr dirty="0" sz="1000" spc="-45">
                <a:latin typeface="Times New Roman"/>
                <a:cs typeface="Times New Roman"/>
              </a:rPr>
              <a:t>adres </a:t>
            </a:r>
            <a:r>
              <a:rPr dirty="0" sz="1000" spc="-75">
                <a:latin typeface="Times New Roman"/>
                <a:cs typeface="Times New Roman"/>
              </a:rPr>
              <a:t>değişikliklerini  </a:t>
            </a:r>
            <a:r>
              <a:rPr dirty="0" sz="1000" spc="-85">
                <a:latin typeface="Times New Roman"/>
                <a:cs typeface="Times New Roman"/>
              </a:rPr>
              <a:t>birimin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65">
                <a:latin typeface="Times New Roman"/>
                <a:cs typeface="Times New Roman"/>
              </a:rPr>
              <a:t>işlerine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70">
                <a:latin typeface="Times New Roman"/>
                <a:cs typeface="Times New Roman"/>
              </a:rPr>
              <a:t>dilekçe </a:t>
            </a:r>
            <a:r>
              <a:rPr dirty="0" sz="1000" spc="-80">
                <a:latin typeface="Times New Roman"/>
                <a:cs typeface="Times New Roman"/>
              </a:rPr>
              <a:t>ile bildirmek </a:t>
            </a:r>
            <a:r>
              <a:rPr dirty="0" sz="1000" spc="-60">
                <a:latin typeface="Times New Roman"/>
                <a:cs typeface="Times New Roman"/>
              </a:rPr>
              <a:t>veya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80">
                <a:latin typeface="Times New Roman"/>
                <a:cs typeface="Times New Roman"/>
              </a:rPr>
              <a:t>bilgi </a:t>
            </a:r>
            <a:r>
              <a:rPr dirty="0" sz="1000" spc="-70">
                <a:latin typeface="Times New Roman"/>
                <a:cs typeface="Times New Roman"/>
              </a:rPr>
              <a:t>sisteminde güncellemek  zorundadır.</a:t>
            </a:r>
            <a:endParaRPr sz="1000">
              <a:latin typeface="Times New Roman"/>
              <a:cs typeface="Times New Roman"/>
            </a:endParaRPr>
          </a:p>
          <a:p>
            <a:pPr algn="just" marL="50800" marR="66040" indent="281940">
              <a:lnSpc>
                <a:spcPts val="1080"/>
              </a:lnSpc>
            </a:pPr>
            <a:r>
              <a:rPr dirty="0" sz="1000" spc="-50">
                <a:latin typeface="Times New Roman"/>
                <a:cs typeface="Times New Roman"/>
              </a:rPr>
              <a:t>(2) </a:t>
            </a:r>
            <a:r>
              <a:rPr dirty="0" sz="1000" spc="-80">
                <a:latin typeface="Times New Roman"/>
                <a:cs typeface="Times New Roman"/>
              </a:rPr>
              <a:t>Yanlış </a:t>
            </a:r>
            <a:r>
              <a:rPr dirty="0" sz="1000" spc="-60">
                <a:latin typeface="Times New Roman"/>
                <a:cs typeface="Times New Roman"/>
              </a:rPr>
              <a:t>veya eksik </a:t>
            </a:r>
            <a:r>
              <a:rPr dirty="0" sz="1000" spc="-45">
                <a:latin typeface="Times New Roman"/>
                <a:cs typeface="Times New Roman"/>
              </a:rPr>
              <a:t>adres </a:t>
            </a:r>
            <a:r>
              <a:rPr dirty="0" sz="1000" spc="-75">
                <a:latin typeface="Times New Roman"/>
                <a:cs typeface="Times New Roman"/>
              </a:rPr>
              <a:t>bildiren </a:t>
            </a:r>
            <a:r>
              <a:rPr dirty="0" sz="1000" spc="-60">
                <a:latin typeface="Times New Roman"/>
                <a:cs typeface="Times New Roman"/>
              </a:rPr>
              <a:t>ya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da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45">
                <a:latin typeface="Times New Roman"/>
                <a:cs typeface="Times New Roman"/>
              </a:rPr>
              <a:t>adres </a:t>
            </a:r>
            <a:r>
              <a:rPr dirty="0" sz="1000" spc="-80">
                <a:latin typeface="Times New Roman"/>
                <a:cs typeface="Times New Roman"/>
              </a:rPr>
              <a:t>değişikliğini </a:t>
            </a:r>
            <a:r>
              <a:rPr dirty="0" sz="1000" spc="-75">
                <a:latin typeface="Times New Roman"/>
                <a:cs typeface="Times New Roman"/>
              </a:rPr>
              <a:t>bildirmeyen </a:t>
            </a:r>
            <a:r>
              <a:rPr dirty="0" sz="1000" spc="-65">
                <a:latin typeface="Times New Roman"/>
                <a:cs typeface="Times New Roman"/>
              </a:rPr>
              <a:t>öğrencilerin  mevcut </a:t>
            </a:r>
            <a:r>
              <a:rPr dirty="0" sz="1000" spc="-55">
                <a:latin typeface="Times New Roman"/>
                <a:cs typeface="Times New Roman"/>
              </a:rPr>
              <a:t>adreslerine </a:t>
            </a:r>
            <a:r>
              <a:rPr dirty="0" sz="1000" spc="-65">
                <a:latin typeface="Times New Roman"/>
                <a:cs typeface="Times New Roman"/>
              </a:rPr>
              <a:t>tebligat </a:t>
            </a:r>
            <a:r>
              <a:rPr dirty="0" sz="1000" spc="-85">
                <a:latin typeface="Times New Roman"/>
                <a:cs typeface="Times New Roman"/>
              </a:rPr>
              <a:t>yapılmış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sayılır.</a:t>
            </a:r>
            <a:endParaRPr sz="1000">
              <a:latin typeface="Times New Roman"/>
              <a:cs typeface="Times New Roman"/>
            </a:endParaRPr>
          </a:p>
          <a:p>
            <a:pPr algn="just" marL="332740">
              <a:lnSpc>
                <a:spcPts val="1065"/>
              </a:lnSpc>
            </a:pPr>
            <a:r>
              <a:rPr dirty="0" sz="1000" spc="-65" b="1">
                <a:latin typeface="Times New Roman"/>
                <a:cs typeface="Times New Roman"/>
              </a:rPr>
              <a:t>Hüküm </a:t>
            </a:r>
            <a:r>
              <a:rPr dirty="0" sz="1000" spc="-80" b="1">
                <a:latin typeface="Times New Roman"/>
                <a:cs typeface="Times New Roman"/>
              </a:rPr>
              <a:t>bulunmayan</a:t>
            </a:r>
            <a:r>
              <a:rPr dirty="0" sz="1000" spc="-45" b="1">
                <a:latin typeface="Times New Roman"/>
                <a:cs typeface="Times New Roman"/>
              </a:rPr>
              <a:t> haller</a:t>
            </a:r>
            <a:endParaRPr sz="1000">
              <a:latin typeface="Times New Roman"/>
              <a:cs typeface="Times New Roman"/>
            </a:endParaRPr>
          </a:p>
          <a:p>
            <a:pPr algn="just" marL="50800" marR="5334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40 </a:t>
            </a:r>
            <a:r>
              <a:rPr dirty="0" sz="1000" spc="-60" b="1">
                <a:latin typeface="Times New Roman"/>
                <a:cs typeface="Times New Roman"/>
              </a:rPr>
              <a:t>–</a:t>
            </a:r>
            <a:r>
              <a:rPr dirty="0" sz="1000" spc="-60">
                <a:latin typeface="Times New Roman"/>
                <a:cs typeface="Times New Roman"/>
              </a:rPr>
              <a:t>(1)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Yönetmelikte </a:t>
            </a:r>
            <a:r>
              <a:rPr dirty="0" sz="1000" spc="-80">
                <a:latin typeface="Times New Roman"/>
                <a:cs typeface="Times New Roman"/>
              </a:rPr>
              <a:t>hüküm </a:t>
            </a:r>
            <a:r>
              <a:rPr dirty="0" sz="1000" spc="-75">
                <a:latin typeface="Times New Roman"/>
                <a:cs typeface="Times New Roman"/>
              </a:rPr>
              <a:t>bulunmayan </a:t>
            </a:r>
            <a:r>
              <a:rPr dirty="0" sz="1000" spc="-60">
                <a:latin typeface="Times New Roman"/>
                <a:cs typeface="Times New Roman"/>
              </a:rPr>
              <a:t>hallerde;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mevzuat </a:t>
            </a:r>
            <a:r>
              <a:rPr dirty="0" sz="1000" spc="-75">
                <a:latin typeface="Times New Roman"/>
                <a:cs typeface="Times New Roman"/>
              </a:rPr>
              <a:t>hükümleri 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65">
                <a:latin typeface="Times New Roman"/>
                <a:cs typeface="Times New Roman"/>
              </a:rPr>
              <a:t>Yükseköğretim </a:t>
            </a:r>
            <a:r>
              <a:rPr dirty="0" sz="1000" spc="-70">
                <a:latin typeface="Times New Roman"/>
                <a:cs typeface="Times New Roman"/>
              </a:rPr>
              <a:t>Kurulu, </a:t>
            </a:r>
            <a:r>
              <a:rPr dirty="0" sz="1000" spc="-50">
                <a:latin typeface="Times New Roman"/>
                <a:cs typeface="Times New Roman"/>
              </a:rPr>
              <a:t>Senato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65">
                <a:latin typeface="Times New Roman"/>
                <a:cs typeface="Times New Roman"/>
              </a:rPr>
              <a:t>kurul </a:t>
            </a:r>
            <a:r>
              <a:rPr dirty="0" sz="1000" spc="-45">
                <a:latin typeface="Times New Roman"/>
                <a:cs typeface="Times New Roman"/>
              </a:rPr>
              <a:t>kararları</a:t>
            </a:r>
            <a:r>
              <a:rPr dirty="0" sz="1000" spc="-140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uygulanır.</a:t>
            </a:r>
            <a:endParaRPr sz="1000">
              <a:latin typeface="Times New Roman"/>
              <a:cs typeface="Times New Roman"/>
            </a:endParaRPr>
          </a:p>
          <a:p>
            <a:pPr algn="just" marL="50800" marR="53340" indent="281940">
              <a:lnSpc>
                <a:spcPts val="1080"/>
              </a:lnSpc>
              <a:spcBef>
                <a:spcPts val="300"/>
              </a:spcBef>
            </a:pPr>
            <a:r>
              <a:rPr dirty="0" sz="1000" spc="-30">
                <a:latin typeface="Times New Roman"/>
                <a:cs typeface="Times New Roman"/>
              </a:rPr>
              <a:t>( </a:t>
            </a:r>
            <a:r>
              <a:rPr dirty="0" sz="1000">
                <a:latin typeface="Times New Roman"/>
                <a:cs typeface="Times New Roman"/>
              </a:rPr>
              <a:t>2) </a:t>
            </a:r>
            <a:r>
              <a:rPr dirty="0" sz="1000" spc="-40" b="1">
                <a:latin typeface="Times New Roman"/>
                <a:cs typeface="Times New Roman"/>
              </a:rPr>
              <a:t>(Ek:RG-30/10/2020-31289)</a:t>
            </a:r>
            <a:r>
              <a:rPr dirty="0" baseline="21604" sz="1350" spc="-60" b="1">
                <a:latin typeface="Times New Roman"/>
                <a:cs typeface="Times New Roman"/>
              </a:rPr>
              <a:t>(1) </a:t>
            </a:r>
            <a:r>
              <a:rPr dirty="0" sz="1000" spc="-65">
                <a:latin typeface="Times New Roman"/>
                <a:cs typeface="Times New Roman"/>
              </a:rPr>
              <a:t>Mücbir </a:t>
            </a:r>
            <a:r>
              <a:rPr dirty="0" sz="1000" spc="-45">
                <a:latin typeface="Times New Roman"/>
                <a:cs typeface="Times New Roman"/>
              </a:rPr>
              <a:t>sebep </a:t>
            </a:r>
            <a:r>
              <a:rPr dirty="0" sz="1000" spc="-55">
                <a:latin typeface="Times New Roman"/>
                <a:cs typeface="Times New Roman"/>
              </a:rPr>
              <a:t>olarak </a:t>
            </a:r>
            <a:r>
              <a:rPr dirty="0" sz="1000" spc="-60">
                <a:latin typeface="Times New Roman"/>
                <a:cs typeface="Times New Roman"/>
              </a:rPr>
              <a:t>kabul </a:t>
            </a:r>
            <a:r>
              <a:rPr dirty="0" sz="1000" spc="-65">
                <a:latin typeface="Times New Roman"/>
                <a:cs typeface="Times New Roman"/>
              </a:rPr>
              <a:t>edilebilecek olağandışı  </a:t>
            </a:r>
            <a:r>
              <a:rPr dirty="0" sz="1000" spc="-70">
                <a:latin typeface="Times New Roman"/>
                <a:cs typeface="Times New Roman"/>
              </a:rPr>
              <a:t>durumlarda </a:t>
            </a:r>
            <a:r>
              <a:rPr dirty="0" sz="1000" spc="-60">
                <a:latin typeface="Times New Roman"/>
                <a:cs typeface="Times New Roman"/>
              </a:rPr>
              <a:t>(salgın hastalık,  deprem,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40">
                <a:latin typeface="Times New Roman"/>
                <a:cs typeface="Times New Roman"/>
              </a:rPr>
              <a:t>savaş, </a:t>
            </a:r>
            <a:r>
              <a:rPr dirty="0" sz="1000" spc="-55">
                <a:latin typeface="Times New Roman"/>
                <a:cs typeface="Times New Roman"/>
              </a:rPr>
              <a:t>seferberlik, </a:t>
            </a:r>
            <a:r>
              <a:rPr dirty="0" sz="1000" spc="-45">
                <a:latin typeface="Times New Roman"/>
                <a:cs typeface="Times New Roman"/>
              </a:rPr>
              <a:t>terör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benzeri)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75">
                <a:latin typeface="Times New Roman"/>
                <a:cs typeface="Times New Roman"/>
              </a:rPr>
              <a:t>durumların  </a:t>
            </a:r>
            <a:r>
              <a:rPr dirty="0" sz="1000" spc="-70">
                <a:latin typeface="Times New Roman"/>
                <a:cs typeface="Times New Roman"/>
              </a:rPr>
              <a:t>etkisinin </a:t>
            </a:r>
            <a:r>
              <a:rPr dirty="0" sz="1000" spc="-60">
                <a:latin typeface="Times New Roman"/>
                <a:cs typeface="Times New Roman"/>
              </a:rPr>
              <a:t>devam </a:t>
            </a:r>
            <a:r>
              <a:rPr dirty="0" sz="1000" spc="-55">
                <a:latin typeface="Times New Roman"/>
                <a:cs typeface="Times New Roman"/>
              </a:rPr>
              <a:t>ettiği </a:t>
            </a:r>
            <a:r>
              <a:rPr dirty="0" sz="1000" spc="-45">
                <a:latin typeface="Times New Roman"/>
                <a:cs typeface="Times New Roman"/>
              </a:rPr>
              <a:t>süreçlerde; </a:t>
            </a:r>
            <a:r>
              <a:rPr dirty="0" sz="1000" spc="-75">
                <a:latin typeface="Times New Roman"/>
                <a:cs typeface="Times New Roman"/>
              </a:rPr>
              <a:t>eğitim-öğretimin </a:t>
            </a:r>
            <a:r>
              <a:rPr dirty="0" sz="1000" spc="-55">
                <a:latin typeface="Times New Roman"/>
                <a:cs typeface="Times New Roman"/>
              </a:rPr>
              <a:t>aksamadan </a:t>
            </a:r>
            <a:r>
              <a:rPr dirty="0" sz="1000" spc="-70">
                <a:latin typeface="Times New Roman"/>
                <a:cs typeface="Times New Roman"/>
              </a:rPr>
              <a:t>sürdürülmesinin </a:t>
            </a:r>
            <a:r>
              <a:rPr dirty="0" sz="1000" spc="-65">
                <a:latin typeface="Times New Roman"/>
                <a:cs typeface="Times New Roman"/>
              </a:rPr>
              <a:t>sağlanabilmesi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55">
                <a:latin typeface="Times New Roman"/>
                <a:cs typeface="Times New Roman"/>
              </a:rPr>
              <a:t>öğrenci </a:t>
            </a:r>
            <a:r>
              <a:rPr dirty="0" sz="1000" spc="-70">
                <a:latin typeface="Times New Roman"/>
                <a:cs typeface="Times New Roman"/>
              </a:rPr>
              <a:t>mağduriyetlerinin önlenebilmesi </a:t>
            </a:r>
            <a:r>
              <a:rPr dirty="0" sz="1000" spc="-60">
                <a:latin typeface="Times New Roman"/>
                <a:cs typeface="Times New Roman"/>
              </a:rPr>
              <a:t>amacıyla, </a:t>
            </a:r>
            <a:r>
              <a:rPr dirty="0" sz="1000" spc="-70">
                <a:latin typeface="Times New Roman"/>
                <a:cs typeface="Times New Roman"/>
              </a:rPr>
              <a:t>eğitim-öğretime </a:t>
            </a:r>
            <a:r>
              <a:rPr dirty="0" sz="1000" spc="-85">
                <a:latin typeface="Times New Roman"/>
                <a:cs typeface="Times New Roman"/>
              </a:rPr>
              <a:t>ilişkin </a:t>
            </a:r>
            <a:r>
              <a:rPr dirty="0" sz="1000" spc="-45">
                <a:latin typeface="Times New Roman"/>
                <a:cs typeface="Times New Roman"/>
              </a:rPr>
              <a:t>esaslarda, </a:t>
            </a:r>
            <a:r>
              <a:rPr dirty="0" sz="1000" spc="-70">
                <a:latin typeface="Times New Roman"/>
                <a:cs typeface="Times New Roman"/>
              </a:rPr>
              <a:t>yöntemlerde 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5">
                <a:latin typeface="Times New Roman"/>
                <a:cs typeface="Times New Roman"/>
              </a:rPr>
              <a:t>takvimde </a:t>
            </a:r>
            <a:r>
              <a:rPr dirty="0" sz="1000" spc="-80">
                <a:latin typeface="Times New Roman"/>
                <a:cs typeface="Times New Roman"/>
              </a:rPr>
              <a:t>değişiklik </a:t>
            </a:r>
            <a:r>
              <a:rPr dirty="0" sz="1000" spc="-60">
                <a:latin typeface="Times New Roman"/>
                <a:cs typeface="Times New Roman"/>
              </a:rPr>
              <a:t>yapmaya, </a:t>
            </a:r>
            <a:r>
              <a:rPr dirty="0" sz="1000" spc="-55">
                <a:latin typeface="Times New Roman"/>
                <a:cs typeface="Times New Roman"/>
              </a:rPr>
              <a:t>yeni </a:t>
            </a:r>
            <a:r>
              <a:rPr dirty="0" sz="1000" spc="-45">
                <a:latin typeface="Times New Roman"/>
                <a:cs typeface="Times New Roman"/>
              </a:rPr>
              <a:t>kararlar </a:t>
            </a:r>
            <a:r>
              <a:rPr dirty="0" sz="1000" spc="-70">
                <a:latin typeface="Times New Roman"/>
                <a:cs typeface="Times New Roman"/>
              </a:rPr>
              <a:t>almaya </a:t>
            </a:r>
            <a:r>
              <a:rPr dirty="0" sz="1000" spc="-50">
                <a:latin typeface="Times New Roman"/>
                <a:cs typeface="Times New Roman"/>
              </a:rPr>
              <a:t>Senato</a:t>
            </a:r>
            <a:r>
              <a:rPr dirty="0" sz="1000" spc="-18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yetkilidir.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125"/>
              </a:lnSpc>
            </a:pPr>
            <a:r>
              <a:rPr dirty="0" sz="1000" spc="-60" b="1">
                <a:latin typeface="Times New Roman"/>
                <a:cs typeface="Times New Roman"/>
              </a:rPr>
              <a:t>İntibak</a:t>
            </a:r>
            <a:endParaRPr sz="1000">
              <a:latin typeface="Times New Roman"/>
              <a:cs typeface="Times New Roman"/>
            </a:endParaRPr>
          </a:p>
          <a:p>
            <a:pPr algn="just" marL="332740">
              <a:lnSpc>
                <a:spcPts val="1140"/>
              </a:lnSpc>
              <a:spcBef>
                <a:spcPts val="120"/>
              </a:spcBef>
            </a:pPr>
            <a:r>
              <a:rPr dirty="0" sz="1000" spc="-65" b="1">
                <a:latin typeface="Times New Roman"/>
                <a:cs typeface="Times New Roman"/>
              </a:rPr>
              <a:t>GEÇİCİ </a:t>
            </a:r>
            <a:r>
              <a:rPr dirty="0" sz="1000" spc="-6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1 </a:t>
            </a:r>
            <a:r>
              <a:rPr dirty="0" sz="1000" spc="-40">
                <a:latin typeface="Times New Roman"/>
                <a:cs typeface="Times New Roman"/>
              </a:rPr>
              <a:t>– </a:t>
            </a:r>
            <a:r>
              <a:rPr dirty="0" sz="1000" spc="-50">
                <a:latin typeface="Times New Roman"/>
                <a:cs typeface="Times New Roman"/>
              </a:rPr>
              <a:t>(1)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45" b="1">
                <a:latin typeface="Times New Roman"/>
                <a:cs typeface="Times New Roman"/>
              </a:rPr>
              <a:t>(Mülga:RG-30/10/2020-31289)</a:t>
            </a:r>
            <a:r>
              <a:rPr dirty="0" baseline="21604" sz="1350" spc="-67" b="1">
                <a:latin typeface="Times New Roman"/>
                <a:cs typeface="Times New Roman"/>
              </a:rPr>
              <a:t>(1)</a:t>
            </a:r>
            <a:endParaRPr baseline="21604" sz="1350">
              <a:latin typeface="Times New Roman"/>
              <a:cs typeface="Times New Roman"/>
            </a:endParaRPr>
          </a:p>
          <a:p>
            <a:pPr marL="50800" marR="64769" indent="281940">
              <a:lnSpc>
                <a:spcPts val="1080"/>
              </a:lnSpc>
              <a:spcBef>
                <a:spcPts val="75"/>
              </a:spcBef>
            </a:pPr>
            <a:r>
              <a:rPr dirty="0" sz="1000" spc="-50">
                <a:latin typeface="Times New Roman"/>
                <a:cs typeface="Times New Roman"/>
              </a:rPr>
              <a:t>(2) </a:t>
            </a:r>
            <a:r>
              <a:rPr dirty="0" sz="1000" spc="-75">
                <a:latin typeface="Times New Roman"/>
                <a:cs typeface="Times New Roman"/>
              </a:rPr>
              <a:t>2008-2009, 2009-2010 </a:t>
            </a:r>
            <a:r>
              <a:rPr dirty="0" sz="1000" spc="-60">
                <a:latin typeface="Times New Roman"/>
                <a:cs typeface="Times New Roman"/>
              </a:rPr>
              <a:t>ve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imes New Roman"/>
                <a:cs typeface="Times New Roman"/>
              </a:rPr>
              <a:t>2010-20</a:t>
            </a:r>
            <a:r>
              <a:rPr dirty="0" sz="1000" spc="-80" b="1">
                <a:latin typeface="Arial"/>
                <a:cs typeface="Arial"/>
              </a:rPr>
              <a:t>1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85">
                <a:latin typeface="Times New Roman"/>
                <a:cs typeface="Times New Roman"/>
              </a:rPr>
              <a:t>yılında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Balıkesir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imes New Roman"/>
                <a:cs typeface="Times New Roman"/>
              </a:rPr>
              <a:t>Üniversitesine  </a:t>
            </a:r>
            <a:r>
              <a:rPr dirty="0" sz="1000" spc="-65">
                <a:latin typeface="Times New Roman"/>
                <a:cs typeface="Times New Roman"/>
              </a:rPr>
              <a:t>kayıt olan ön lisans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65">
                <a:latin typeface="Times New Roman"/>
                <a:cs typeface="Times New Roman"/>
              </a:rPr>
              <a:t>lisans programlarındaki </a:t>
            </a:r>
            <a:r>
              <a:rPr dirty="0" sz="1000" spc="-55">
                <a:latin typeface="Times New Roman"/>
                <a:cs typeface="Times New Roman"/>
              </a:rPr>
              <a:t>son </a:t>
            </a:r>
            <a:r>
              <a:rPr dirty="0" sz="1000" spc="-70">
                <a:latin typeface="Times New Roman"/>
                <a:cs typeface="Times New Roman"/>
              </a:rPr>
              <a:t>sınıf </a:t>
            </a:r>
            <a:r>
              <a:rPr dirty="0" sz="1000" spc="-65">
                <a:latin typeface="Times New Roman"/>
                <a:cs typeface="Times New Roman"/>
              </a:rPr>
              <a:t>öğrencileri, </a:t>
            </a:r>
            <a:r>
              <a:rPr dirty="0" sz="1000" spc="-55">
                <a:latin typeface="Times New Roman"/>
                <a:cs typeface="Times New Roman"/>
              </a:rPr>
              <a:t>önceki </a:t>
            </a:r>
            <a:r>
              <a:rPr dirty="0" sz="1000" spc="-70">
                <a:latin typeface="Times New Roman"/>
                <a:cs typeface="Times New Roman"/>
              </a:rPr>
              <a:t>yıllardan </a:t>
            </a:r>
            <a:r>
              <a:rPr dirty="0" sz="1000" spc="-80">
                <a:latin typeface="Times New Roman"/>
                <a:cs typeface="Times New Roman"/>
              </a:rPr>
              <a:t>yazılıp  </a:t>
            </a:r>
            <a:r>
              <a:rPr dirty="0" sz="1000" spc="-70">
                <a:latin typeface="Times New Roman"/>
                <a:cs typeface="Times New Roman"/>
              </a:rPr>
              <a:t>devamını aldıkları, </a:t>
            </a:r>
            <a:r>
              <a:rPr dirty="0" sz="1000" spc="-40">
                <a:latin typeface="Times New Roman"/>
                <a:cs typeface="Times New Roman"/>
              </a:rPr>
              <a:t>ancak </a:t>
            </a:r>
            <a:r>
              <a:rPr dirty="0" sz="1000" spc="-70">
                <a:latin typeface="Times New Roman"/>
                <a:cs typeface="Times New Roman"/>
              </a:rPr>
              <a:t>sınavında </a:t>
            </a:r>
            <a:r>
              <a:rPr dirty="0" sz="1000" spc="-55">
                <a:latin typeface="Times New Roman"/>
                <a:cs typeface="Times New Roman"/>
              </a:rPr>
              <a:t>başarısız </a:t>
            </a:r>
            <a:r>
              <a:rPr dirty="0" sz="1000" spc="-70">
                <a:latin typeface="Times New Roman"/>
                <a:cs typeface="Times New Roman"/>
              </a:rPr>
              <a:t>oldukları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70">
                <a:latin typeface="Times New Roman"/>
                <a:cs typeface="Times New Roman"/>
              </a:rPr>
              <a:t>tamamını alabilirler. </a:t>
            </a:r>
            <a:r>
              <a:rPr dirty="0" sz="1000" spc="-80">
                <a:latin typeface="Times New Roman"/>
                <a:cs typeface="Times New Roman"/>
              </a:rPr>
              <a:t>2010-20</a:t>
            </a:r>
            <a:r>
              <a:rPr dirty="0" sz="1000" spc="-80" b="1">
                <a:latin typeface="Arial"/>
                <a:cs typeface="Arial"/>
              </a:rPr>
              <a:t>1 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85">
                <a:latin typeface="Times New Roman"/>
                <a:cs typeface="Times New Roman"/>
              </a:rPr>
              <a:t>yılında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75">
                <a:latin typeface="Times New Roman"/>
                <a:cs typeface="Times New Roman"/>
              </a:rPr>
              <a:t>olup, bir </a:t>
            </a:r>
            <a:r>
              <a:rPr dirty="0" sz="1000" spc="-60">
                <a:latin typeface="Times New Roman"/>
                <a:cs typeface="Times New Roman"/>
              </a:rPr>
              <a:t>veya  </a:t>
            </a:r>
            <a:r>
              <a:rPr dirty="0" sz="1000" spc="-70">
                <a:latin typeface="Times New Roman"/>
                <a:cs typeface="Times New Roman"/>
              </a:rPr>
              <a:t>iki </a:t>
            </a:r>
            <a:r>
              <a:rPr dirty="0" sz="1000" spc="-65">
                <a:latin typeface="Times New Roman"/>
                <a:cs typeface="Times New Roman"/>
              </a:rPr>
              <a:t>yarıyıl kayıt </a:t>
            </a:r>
            <a:r>
              <a:rPr dirty="0" sz="1000" spc="-70">
                <a:latin typeface="Times New Roman"/>
                <a:cs typeface="Times New Roman"/>
              </a:rPr>
              <a:t>donduran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80">
                <a:latin typeface="Times New Roman"/>
                <a:cs typeface="Times New Roman"/>
              </a:rPr>
              <a:t>ile 2010-20</a:t>
            </a:r>
            <a:r>
              <a:rPr dirty="0" sz="1000" spc="-80" b="1">
                <a:latin typeface="Arial"/>
                <a:cs typeface="Arial"/>
              </a:rPr>
              <a:t>1 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85">
                <a:latin typeface="Times New Roman"/>
                <a:cs typeface="Times New Roman"/>
              </a:rPr>
              <a:t>yılında </a:t>
            </a:r>
            <a:r>
              <a:rPr dirty="0" sz="1000" spc="-75">
                <a:latin typeface="Times New Roman"/>
                <a:cs typeface="Times New Roman"/>
              </a:rPr>
              <a:t>hazırlık sınıfında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55">
                <a:latin typeface="Times New Roman"/>
                <a:cs typeface="Times New Roman"/>
              </a:rPr>
              <a:t>gören </a:t>
            </a:r>
            <a:r>
              <a:rPr dirty="0" sz="1000" spc="-60">
                <a:latin typeface="Times New Roman"/>
                <a:cs typeface="Times New Roman"/>
              </a:rPr>
              <a:t>öğrenciler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50">
                <a:latin typeface="Times New Roman"/>
                <a:cs typeface="Times New Roman"/>
              </a:rPr>
              <a:t>haktan</a:t>
            </a:r>
            <a:r>
              <a:rPr dirty="0" sz="1000" spc="-15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yararlanamaz.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96734" y="5621213"/>
          <a:ext cx="4356100" cy="1158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"/>
                <a:gridCol w="1913255"/>
                <a:gridCol w="1905635"/>
              </a:tblGrid>
              <a:tr h="14482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9640">
                        <a:lnSpc>
                          <a:spcPts val="1040"/>
                        </a:lnSpc>
                      </a:pPr>
                      <a:r>
                        <a:rPr dirty="0" sz="1000" spc="-45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Yönetmeliğin </a:t>
                      </a:r>
                      <a:r>
                        <a:rPr dirty="0" sz="1000" spc="-7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Yayımlandığı </a:t>
                      </a:r>
                      <a:r>
                        <a:rPr dirty="0" sz="1000" spc="-3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Resmî</a:t>
                      </a:r>
                      <a:r>
                        <a:rPr dirty="0" sz="1000" spc="1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Gazete’nin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48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83845">
                        <a:lnSpc>
                          <a:spcPts val="1040"/>
                        </a:lnSpc>
                      </a:pPr>
                      <a:r>
                        <a:rPr dirty="0" sz="1000" spc="-65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Tarihi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1035">
                        <a:lnSpc>
                          <a:spcPts val="1040"/>
                        </a:lnSpc>
                      </a:pPr>
                      <a:r>
                        <a:rPr dirty="0" sz="1000" spc="-35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spc="-45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ay</a:t>
                      </a:r>
                      <a:r>
                        <a:rPr dirty="0" sz="1000" spc="-2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ı</a:t>
                      </a:r>
                      <a:r>
                        <a:rPr dirty="0" sz="1000" spc="6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8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010"/>
                        </a:lnSpc>
                      </a:pP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9/9/2016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010"/>
                        </a:lnSpc>
                      </a:pPr>
                      <a:r>
                        <a:rPr dirty="0" sz="1000" spc="-80">
                          <a:latin typeface="Times New Roman"/>
                          <a:cs typeface="Times New Roman"/>
                        </a:rPr>
                        <a:t>29826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201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283845">
                        <a:lnSpc>
                          <a:spcPts val="1010"/>
                        </a:lnSpc>
                      </a:pPr>
                      <a:r>
                        <a:rPr dirty="0" sz="1000" spc="-4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Yönetmelikte </a:t>
                      </a:r>
                      <a:r>
                        <a:rPr dirty="0" sz="1000" spc="-3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Değişiklik </a:t>
                      </a:r>
                      <a:r>
                        <a:rPr dirty="0" sz="1000" spc="-85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Yapan </a:t>
                      </a:r>
                      <a:r>
                        <a:rPr dirty="0" sz="1000" spc="-4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Yönetmeliklerin </a:t>
                      </a:r>
                      <a:r>
                        <a:rPr dirty="0" sz="1000" spc="-7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Yayımlandığı</a:t>
                      </a:r>
                      <a:r>
                        <a:rPr dirty="0" sz="1000" spc="-55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3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Resmî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ts val="1110"/>
                        </a:lnSpc>
                      </a:pPr>
                      <a:r>
                        <a:rPr dirty="0" sz="1000" spc="-4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Gazetelerin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48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83845">
                        <a:lnSpc>
                          <a:spcPts val="1040"/>
                        </a:lnSpc>
                      </a:pPr>
                      <a:r>
                        <a:rPr dirty="0" sz="1000" spc="-65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Tarihi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1035">
                        <a:lnSpc>
                          <a:spcPts val="1040"/>
                        </a:lnSpc>
                      </a:pPr>
                      <a:r>
                        <a:rPr dirty="0" sz="1000" spc="-35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spc="-45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ay</a:t>
                      </a:r>
                      <a:r>
                        <a:rPr dirty="0" sz="1000" spc="-2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ı</a:t>
                      </a:r>
                      <a:r>
                        <a:rPr dirty="0" sz="1000" spc="6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b="1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820">
                <a:tc>
                  <a:txBody>
                    <a:bodyPr/>
                    <a:lstStyle/>
                    <a:p>
                      <a:pPr marL="57150">
                        <a:lnSpc>
                          <a:spcPts val="1010"/>
                        </a:lnSpc>
                      </a:pPr>
                      <a:r>
                        <a:rPr dirty="0" sz="1000" spc="-55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3440">
                        <a:lnSpc>
                          <a:spcPts val="1010"/>
                        </a:lnSpc>
                      </a:pPr>
                      <a:r>
                        <a:rPr dirty="0" sz="1000" spc="-75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30/10/2020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5480">
                        <a:lnSpc>
                          <a:spcPts val="1010"/>
                        </a:lnSpc>
                      </a:pPr>
                      <a:r>
                        <a:rPr dirty="0" sz="1000" spc="-45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3128</a:t>
                      </a:r>
                      <a:r>
                        <a:rPr dirty="0" sz="1000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820">
                <a:tc>
                  <a:txBody>
                    <a:bodyPr/>
                    <a:lstStyle/>
                    <a:p>
                      <a:pPr marL="57150">
                        <a:lnSpc>
                          <a:spcPts val="1010"/>
                        </a:lnSpc>
                      </a:pPr>
                      <a:r>
                        <a:rPr dirty="0" sz="1000" spc="-55">
                          <a:solidFill>
                            <a:srgbClr val="1B273C"/>
                          </a:solidFill>
                          <a:latin typeface="Times New Roman"/>
                          <a:cs typeface="Times New Roman"/>
                        </a:rPr>
                        <a:t>2.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545934" y="318761"/>
            <a:ext cx="4502150" cy="502856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just" marL="50800" marR="81280" indent="281940">
              <a:lnSpc>
                <a:spcPts val="1080"/>
              </a:lnSpc>
              <a:spcBef>
                <a:spcPts val="254"/>
              </a:spcBef>
            </a:pPr>
            <a:r>
              <a:rPr dirty="0" sz="1000" spc="-50">
                <a:latin typeface="Times New Roman"/>
                <a:cs typeface="Times New Roman"/>
              </a:rPr>
              <a:t>(3) </a:t>
            </a:r>
            <a:r>
              <a:rPr dirty="0" sz="1000" spc="-75">
                <a:latin typeface="Times New Roman"/>
                <a:cs typeface="Times New Roman"/>
              </a:rPr>
              <a:t>2015-2016 </a:t>
            </a:r>
            <a:r>
              <a:rPr dirty="0" sz="1000" spc="-60">
                <a:latin typeface="Times New Roman"/>
                <a:cs typeface="Times New Roman"/>
              </a:rPr>
              <a:t>ve daha </a:t>
            </a:r>
            <a:r>
              <a:rPr dirty="0" sz="1000" spc="-55">
                <a:latin typeface="Times New Roman"/>
                <a:cs typeface="Times New Roman"/>
              </a:rPr>
              <a:t>önceki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80">
                <a:latin typeface="Times New Roman"/>
                <a:cs typeface="Times New Roman"/>
              </a:rPr>
              <a:t>yıllarında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55">
                <a:latin typeface="Times New Roman"/>
                <a:cs typeface="Times New Roman"/>
              </a:rPr>
              <a:t>yaptıran </a:t>
            </a:r>
            <a:r>
              <a:rPr dirty="0" sz="1000" spc="-65">
                <a:latin typeface="Times New Roman"/>
                <a:cs typeface="Times New Roman"/>
              </a:rPr>
              <a:t>öğrenciler,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 </a:t>
            </a:r>
            <a:r>
              <a:rPr dirty="0" sz="1000" spc="-60">
                <a:latin typeface="Times New Roman"/>
                <a:cs typeface="Times New Roman"/>
              </a:rPr>
              <a:t>ortalamasını </a:t>
            </a:r>
            <a:r>
              <a:rPr dirty="0" sz="1000" spc="-65">
                <a:latin typeface="Times New Roman"/>
                <a:cs typeface="Times New Roman"/>
              </a:rPr>
              <a:t>yükseltmek amacıyla </a:t>
            </a:r>
            <a:r>
              <a:rPr dirty="0" sz="1000" spc="-70">
                <a:latin typeface="Times New Roman"/>
                <a:cs typeface="Times New Roman"/>
              </a:rPr>
              <a:t>öğrenim </a:t>
            </a:r>
            <a:r>
              <a:rPr dirty="0" sz="1000" spc="-40">
                <a:latin typeface="Times New Roman"/>
                <a:cs typeface="Times New Roman"/>
              </a:rPr>
              <a:t>süresi </a:t>
            </a:r>
            <a:r>
              <a:rPr dirty="0" sz="1000" spc="-70">
                <a:latin typeface="Times New Roman"/>
                <a:cs typeface="Times New Roman"/>
              </a:rPr>
              <a:t>boyunca </a:t>
            </a:r>
            <a:r>
              <a:rPr dirty="0" sz="1000" spc="-60">
                <a:latin typeface="Times New Roman"/>
                <a:cs typeface="Times New Roman"/>
              </a:rPr>
              <a:t>daha önce başarmış </a:t>
            </a:r>
            <a:r>
              <a:rPr dirty="0" sz="1000" spc="-80">
                <a:latin typeface="Times New Roman"/>
                <a:cs typeface="Times New Roman"/>
              </a:rPr>
              <a:t>olduğu </a:t>
            </a:r>
            <a:r>
              <a:rPr dirty="0" sz="1000" spc="-45">
                <a:latin typeface="Times New Roman"/>
                <a:cs typeface="Times New Roman"/>
              </a:rPr>
              <a:t>dersleri  </a:t>
            </a:r>
            <a:r>
              <a:rPr dirty="0" sz="1000" spc="-55">
                <a:latin typeface="Times New Roman"/>
                <a:cs typeface="Times New Roman"/>
              </a:rPr>
              <a:t>kredi </a:t>
            </a:r>
            <a:r>
              <a:rPr dirty="0" sz="1000" spc="-60">
                <a:latin typeface="Times New Roman"/>
                <a:cs typeface="Times New Roman"/>
              </a:rPr>
              <a:t>sınırları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imes New Roman"/>
                <a:cs typeface="Times New Roman"/>
              </a:rPr>
              <a:t>dâhilinde </a:t>
            </a:r>
            <a:r>
              <a:rPr dirty="0" sz="1000" spc="-40">
                <a:latin typeface="Times New Roman"/>
                <a:cs typeface="Times New Roman"/>
              </a:rPr>
              <a:t>tekrar </a:t>
            </a:r>
            <a:r>
              <a:rPr dirty="0" sz="1000" spc="-75">
                <a:latin typeface="Times New Roman"/>
                <a:cs typeface="Times New Roman"/>
              </a:rPr>
              <a:t>edebilir. </a:t>
            </a:r>
            <a:r>
              <a:rPr dirty="0" sz="1000" spc="-65">
                <a:latin typeface="Times New Roman"/>
                <a:cs typeface="Times New Roman"/>
              </a:rPr>
              <a:t>Mezuniyet </a:t>
            </a:r>
            <a:r>
              <a:rPr dirty="0" sz="1000" spc="-70">
                <a:latin typeface="Times New Roman"/>
                <a:cs typeface="Times New Roman"/>
              </a:rPr>
              <a:t>koşullarını </a:t>
            </a:r>
            <a:r>
              <a:rPr dirty="0" sz="1000" spc="-65">
                <a:latin typeface="Times New Roman"/>
                <a:cs typeface="Times New Roman"/>
              </a:rPr>
              <a:t>yerine </a:t>
            </a:r>
            <a:r>
              <a:rPr dirty="0" sz="1000" spc="-55">
                <a:latin typeface="Times New Roman"/>
                <a:cs typeface="Times New Roman"/>
              </a:rPr>
              <a:t>getiren </a:t>
            </a:r>
            <a:r>
              <a:rPr dirty="0" sz="1000" spc="-60">
                <a:latin typeface="Times New Roman"/>
                <a:cs typeface="Times New Roman"/>
              </a:rPr>
              <a:t>öğrenciler  </a:t>
            </a:r>
            <a:r>
              <a:rPr dirty="0" sz="1000" spc="-65">
                <a:latin typeface="Times New Roman"/>
                <a:cs typeface="Times New Roman"/>
              </a:rPr>
              <a:t>not  </a:t>
            </a:r>
            <a:r>
              <a:rPr dirty="0" sz="1000" spc="-70">
                <a:latin typeface="Times New Roman"/>
                <a:cs typeface="Times New Roman"/>
              </a:rPr>
              <a:t>yükseltme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35">
                <a:latin typeface="Times New Roman"/>
                <a:cs typeface="Times New Roman"/>
              </a:rPr>
              <a:t>ek </a:t>
            </a:r>
            <a:r>
              <a:rPr dirty="0" sz="1000" spc="-60">
                <a:latin typeface="Times New Roman"/>
                <a:cs typeface="Times New Roman"/>
              </a:rPr>
              <a:t>sınav </a:t>
            </a:r>
            <a:r>
              <a:rPr dirty="0" sz="1000" spc="-65">
                <a:latin typeface="Times New Roman"/>
                <a:cs typeface="Times New Roman"/>
              </a:rPr>
              <a:t>haklarından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yararlanamazlar.</a:t>
            </a:r>
            <a:endParaRPr sz="1000">
              <a:latin typeface="Times New Roman"/>
              <a:cs typeface="Times New Roman"/>
            </a:endParaRPr>
          </a:p>
          <a:p>
            <a:pPr algn="just" marL="332740">
              <a:lnSpc>
                <a:spcPts val="1125"/>
              </a:lnSpc>
            </a:pPr>
            <a:r>
              <a:rPr dirty="0" sz="1000" spc="-30" b="1">
                <a:latin typeface="Times New Roman"/>
                <a:cs typeface="Times New Roman"/>
              </a:rPr>
              <a:t>2020-2021 </a:t>
            </a:r>
            <a:r>
              <a:rPr dirty="0" sz="1000" spc="-40" b="1">
                <a:latin typeface="Times New Roman"/>
                <a:cs typeface="Times New Roman"/>
              </a:rPr>
              <a:t>eğitim-öğretim </a:t>
            </a:r>
            <a:r>
              <a:rPr dirty="0" sz="1000" spc="-65" b="1">
                <a:latin typeface="Times New Roman"/>
                <a:cs typeface="Times New Roman"/>
              </a:rPr>
              <a:t>yılından </a:t>
            </a:r>
            <a:r>
              <a:rPr dirty="0" sz="1000" spc="-45" b="1">
                <a:latin typeface="Times New Roman"/>
                <a:cs typeface="Times New Roman"/>
              </a:rPr>
              <a:t>önce </a:t>
            </a:r>
            <a:r>
              <a:rPr dirty="0" sz="1000" spc="-55" b="1">
                <a:latin typeface="Times New Roman"/>
                <a:cs typeface="Times New Roman"/>
              </a:rPr>
              <a:t>kayıt </a:t>
            </a:r>
            <a:r>
              <a:rPr dirty="0" sz="1000" spc="-70" b="1">
                <a:latin typeface="Times New Roman"/>
                <a:cs typeface="Times New Roman"/>
              </a:rPr>
              <a:t>yaptıran</a:t>
            </a:r>
            <a:r>
              <a:rPr dirty="0" sz="1000" spc="-65" b="1">
                <a:latin typeface="Times New Roman"/>
                <a:cs typeface="Times New Roman"/>
              </a:rPr>
              <a:t> </a:t>
            </a:r>
            <a:r>
              <a:rPr dirty="0" sz="1000" spc="-30" b="1">
                <a:latin typeface="Times New Roman"/>
                <a:cs typeface="Times New Roman"/>
              </a:rPr>
              <a:t>öğrenciler</a:t>
            </a:r>
            <a:endParaRPr sz="1000">
              <a:latin typeface="Times New Roman"/>
              <a:cs typeface="Times New Roman"/>
            </a:endParaRPr>
          </a:p>
          <a:p>
            <a:pPr algn="just" marL="332740">
              <a:lnSpc>
                <a:spcPts val="1110"/>
              </a:lnSpc>
              <a:spcBef>
                <a:spcPts val="120"/>
              </a:spcBef>
            </a:pPr>
            <a:r>
              <a:rPr dirty="0" sz="1000" spc="-65" b="1">
                <a:latin typeface="Times New Roman"/>
                <a:cs typeface="Times New Roman"/>
              </a:rPr>
              <a:t>GEÇİCİ </a:t>
            </a:r>
            <a:r>
              <a:rPr dirty="0" sz="1000" spc="-60" b="1">
                <a:latin typeface="Times New Roman"/>
                <a:cs typeface="Times New Roman"/>
              </a:rPr>
              <a:t>MADDE </a:t>
            </a:r>
            <a:r>
              <a:rPr dirty="0" sz="1000" spc="-40" b="1">
                <a:latin typeface="Times New Roman"/>
                <a:cs typeface="Times New Roman"/>
              </a:rPr>
              <a:t>2 –</a:t>
            </a:r>
            <a:r>
              <a:rPr dirty="0" sz="1000" spc="135" b="1">
                <a:latin typeface="Times New Roman"/>
                <a:cs typeface="Times New Roman"/>
              </a:rPr>
              <a:t> </a:t>
            </a:r>
            <a:r>
              <a:rPr dirty="0" sz="1000" spc="-40" b="1">
                <a:latin typeface="Times New Roman"/>
                <a:cs typeface="Times New Roman"/>
              </a:rPr>
              <a:t>(Ek:RG-30/10/2020-31289)</a:t>
            </a:r>
            <a:r>
              <a:rPr dirty="0" baseline="21604" sz="1350" spc="-60" b="1">
                <a:latin typeface="Times New Roman"/>
                <a:cs typeface="Times New Roman"/>
              </a:rPr>
              <a:t>(1)</a:t>
            </a:r>
            <a:endParaRPr baseline="21604" sz="1350">
              <a:latin typeface="Times New Roman"/>
              <a:cs typeface="Times New Roman"/>
            </a:endParaRPr>
          </a:p>
          <a:p>
            <a:pPr algn="just" marL="50800" marR="81280" indent="281940">
              <a:lnSpc>
                <a:spcPts val="1080"/>
              </a:lnSpc>
              <a:spcBef>
                <a:spcPts val="45"/>
              </a:spcBef>
            </a:pPr>
            <a:r>
              <a:rPr dirty="0" sz="1000" spc="-30">
                <a:latin typeface="Times New Roman"/>
                <a:cs typeface="Times New Roman"/>
              </a:rPr>
              <a:t>( </a:t>
            </a:r>
            <a:r>
              <a:rPr dirty="0" sz="1000" spc="-40">
                <a:latin typeface="Times New Roman"/>
                <a:cs typeface="Times New Roman"/>
              </a:rPr>
              <a:t>1 </a:t>
            </a:r>
            <a:r>
              <a:rPr dirty="0" sz="1000" spc="-30">
                <a:latin typeface="Times New Roman"/>
                <a:cs typeface="Times New Roman"/>
              </a:rPr>
              <a:t>) </a:t>
            </a:r>
            <a:r>
              <a:rPr dirty="0" sz="1000" spc="-75">
                <a:latin typeface="Times New Roman"/>
                <a:cs typeface="Times New Roman"/>
              </a:rPr>
              <a:t>2020-2021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80">
                <a:latin typeface="Times New Roman"/>
                <a:cs typeface="Times New Roman"/>
              </a:rPr>
              <a:t>yılından </a:t>
            </a:r>
            <a:r>
              <a:rPr dirty="0" sz="1000" spc="-60">
                <a:latin typeface="Times New Roman"/>
                <a:cs typeface="Times New Roman"/>
              </a:rPr>
              <a:t>önce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55">
                <a:latin typeface="Times New Roman"/>
                <a:cs typeface="Times New Roman"/>
              </a:rPr>
              <a:t>yaptıran </a:t>
            </a:r>
            <a:r>
              <a:rPr dirty="0" sz="1000" spc="-60">
                <a:latin typeface="Times New Roman"/>
                <a:cs typeface="Times New Roman"/>
              </a:rPr>
              <a:t>öğrenciler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için </a:t>
            </a:r>
            <a:r>
              <a:rPr dirty="0" sz="1000" spc="-55">
                <a:latin typeface="Times New Roman"/>
                <a:cs typeface="Times New Roman"/>
              </a:rPr>
              <a:t>aşağıdaki  </a:t>
            </a:r>
            <a:r>
              <a:rPr dirty="0" sz="1000" spc="-80">
                <a:latin typeface="Times New Roman"/>
                <a:cs typeface="Times New Roman"/>
              </a:rPr>
              <a:t>hükümler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uygulanır:</a:t>
            </a:r>
            <a:endParaRPr sz="1000">
              <a:latin typeface="Times New Roman"/>
              <a:cs typeface="Times New Roman"/>
            </a:endParaRPr>
          </a:p>
          <a:p>
            <a:pPr algn="just" marL="50800" marR="88900" indent="281940">
              <a:lnSpc>
                <a:spcPts val="1080"/>
              </a:lnSpc>
              <a:buAutoNum type="alphaLcParenR"/>
              <a:tabLst>
                <a:tab pos="464820" algn="l"/>
              </a:tabLst>
            </a:pPr>
            <a:r>
              <a:rPr dirty="0" sz="1000" spc="-55">
                <a:latin typeface="Times New Roman"/>
                <a:cs typeface="Times New Roman"/>
              </a:rPr>
              <a:t>İkinci </a:t>
            </a:r>
            <a:r>
              <a:rPr dirty="0" sz="1000" spc="-65">
                <a:latin typeface="Times New Roman"/>
                <a:cs typeface="Times New Roman"/>
              </a:rPr>
              <a:t>yarıyıl sonundan </a:t>
            </a:r>
            <a:r>
              <a:rPr dirty="0" sz="1000" spc="-60">
                <a:latin typeface="Times New Roman"/>
                <a:cs typeface="Times New Roman"/>
              </a:rPr>
              <a:t>itibaren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70">
                <a:latin typeface="Times New Roman"/>
                <a:cs typeface="Times New Roman"/>
              </a:rPr>
              <a:t>sonunda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75">
                <a:latin typeface="Times New Roman"/>
                <a:cs typeface="Times New Roman"/>
              </a:rPr>
              <a:t>1,80’in </a:t>
            </a:r>
            <a:r>
              <a:rPr dirty="0" sz="1000" spc="-70">
                <a:latin typeface="Times New Roman"/>
                <a:cs typeface="Times New Roman"/>
              </a:rPr>
              <a:t>altında  </a:t>
            </a:r>
            <a:r>
              <a:rPr dirty="0" sz="1000" spc="-65">
                <a:latin typeface="Times New Roman"/>
                <a:cs typeface="Times New Roman"/>
              </a:rPr>
              <a:t>olan ön lisans </a:t>
            </a:r>
            <a:r>
              <a:rPr dirty="0" sz="1000" spc="-60">
                <a:latin typeface="Times New Roman"/>
                <a:cs typeface="Times New Roman"/>
              </a:rPr>
              <a:t>ve  </a:t>
            </a:r>
            <a:r>
              <a:rPr dirty="0" sz="1000" spc="-65">
                <a:latin typeface="Times New Roman"/>
                <a:cs typeface="Times New Roman"/>
              </a:rPr>
              <a:t>lisans öğrencileri, </a:t>
            </a:r>
            <a:r>
              <a:rPr dirty="0" sz="1000" spc="-60">
                <a:latin typeface="Times New Roman"/>
                <a:cs typeface="Times New Roman"/>
              </a:rPr>
              <a:t>takip  </a:t>
            </a:r>
            <a:r>
              <a:rPr dirty="0" sz="1000" spc="-45">
                <a:latin typeface="Times New Roman"/>
                <a:cs typeface="Times New Roman"/>
              </a:rPr>
              <a:t>eden </a:t>
            </a:r>
            <a:r>
              <a:rPr dirty="0" sz="1000" spc="-75">
                <a:latin typeface="Times New Roman"/>
                <a:cs typeface="Times New Roman"/>
              </a:rPr>
              <a:t>yarıyılda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60">
                <a:latin typeface="Times New Roman"/>
                <a:cs typeface="Times New Roman"/>
              </a:rPr>
              <a:t>fazla  </a:t>
            </a:r>
            <a:r>
              <a:rPr dirty="0" sz="1000" spc="-65">
                <a:latin typeface="Times New Roman"/>
                <a:cs typeface="Times New Roman"/>
              </a:rPr>
              <a:t>24 </a:t>
            </a:r>
            <a:r>
              <a:rPr dirty="0" sz="1000" spc="-75">
                <a:latin typeface="Times New Roman"/>
                <a:cs typeface="Times New Roman"/>
              </a:rPr>
              <a:t>kredilik </a:t>
            </a:r>
            <a:r>
              <a:rPr dirty="0" sz="1000" spc="-45">
                <a:latin typeface="Times New Roman"/>
                <a:cs typeface="Times New Roman"/>
              </a:rPr>
              <a:t>derse </a:t>
            </a:r>
            <a:r>
              <a:rPr dirty="0" sz="1000" spc="-65">
                <a:latin typeface="Times New Roman"/>
                <a:cs typeface="Times New Roman"/>
              </a:rPr>
              <a:t>kayıt  </a:t>
            </a:r>
            <a:r>
              <a:rPr dirty="0" sz="1000" spc="-70">
                <a:latin typeface="Times New Roman"/>
                <a:cs typeface="Times New Roman"/>
              </a:rPr>
              <a:t>yaptırabilirler.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65">
                <a:latin typeface="Times New Roman"/>
                <a:cs typeface="Times New Roman"/>
              </a:rPr>
              <a:t>yarıyıl </a:t>
            </a:r>
            <a:r>
              <a:rPr dirty="0" sz="1000" spc="-70">
                <a:latin typeface="Times New Roman"/>
                <a:cs typeface="Times New Roman"/>
              </a:rPr>
              <a:t>sonunda </a:t>
            </a:r>
            <a:r>
              <a:rPr dirty="0" sz="1000" spc="-75">
                <a:latin typeface="Times New Roman"/>
                <a:cs typeface="Times New Roman"/>
              </a:rPr>
              <a:t>1,80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70">
                <a:latin typeface="Times New Roman"/>
                <a:cs typeface="Times New Roman"/>
              </a:rPr>
              <a:t>üzerinde </a:t>
            </a:r>
            <a:r>
              <a:rPr dirty="0" sz="1000" spc="-65">
                <a:latin typeface="Times New Roman"/>
                <a:cs typeface="Times New Roman"/>
              </a:rPr>
              <a:t>olan ön lisans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lisans  </a:t>
            </a:r>
            <a:r>
              <a:rPr dirty="0" sz="1000" spc="-60">
                <a:latin typeface="Times New Roman"/>
                <a:cs typeface="Times New Roman"/>
              </a:rPr>
              <a:t>öğrencileri ise takip </a:t>
            </a:r>
            <a:r>
              <a:rPr dirty="0" sz="1000" spc="-45">
                <a:latin typeface="Times New Roman"/>
                <a:cs typeface="Times New Roman"/>
              </a:rPr>
              <a:t>eden </a:t>
            </a:r>
            <a:r>
              <a:rPr dirty="0" sz="1000" spc="-75">
                <a:latin typeface="Times New Roman"/>
                <a:cs typeface="Times New Roman"/>
              </a:rPr>
              <a:t>yarıyılda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60">
                <a:latin typeface="Times New Roman"/>
                <a:cs typeface="Times New Roman"/>
              </a:rPr>
              <a:t>fazla </a:t>
            </a:r>
            <a:r>
              <a:rPr dirty="0" sz="1000" spc="-65">
                <a:latin typeface="Times New Roman"/>
                <a:cs typeface="Times New Roman"/>
              </a:rPr>
              <a:t>30 </a:t>
            </a:r>
            <a:r>
              <a:rPr dirty="0" sz="1000" spc="-75">
                <a:latin typeface="Times New Roman"/>
                <a:cs typeface="Times New Roman"/>
              </a:rPr>
              <a:t>kredilik </a:t>
            </a:r>
            <a:r>
              <a:rPr dirty="0" sz="1000" spc="-45">
                <a:latin typeface="Times New Roman"/>
                <a:cs typeface="Times New Roman"/>
              </a:rPr>
              <a:t>derse </a:t>
            </a:r>
            <a:r>
              <a:rPr dirty="0" sz="1000" spc="-65">
                <a:latin typeface="Times New Roman"/>
                <a:cs typeface="Times New Roman"/>
              </a:rPr>
              <a:t>kayıt </a:t>
            </a:r>
            <a:r>
              <a:rPr dirty="0" sz="1000" spc="-70">
                <a:latin typeface="Times New Roman"/>
                <a:cs typeface="Times New Roman"/>
              </a:rPr>
              <a:t>yaptırabilirler.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sınırlamalar  </a:t>
            </a:r>
            <a:r>
              <a:rPr dirty="0" sz="1000" spc="-75">
                <a:latin typeface="Times New Roman"/>
                <a:cs typeface="Times New Roman"/>
              </a:rPr>
              <a:t>zorunlu </a:t>
            </a:r>
            <a:r>
              <a:rPr dirty="0" sz="1000" spc="-70">
                <a:latin typeface="Times New Roman"/>
                <a:cs typeface="Times New Roman"/>
              </a:rPr>
              <a:t>durumlarda </a:t>
            </a:r>
            <a:r>
              <a:rPr dirty="0" sz="1000" spc="-50">
                <a:latin typeface="Times New Roman"/>
                <a:cs typeface="Times New Roman"/>
              </a:rPr>
              <a:t>Senato </a:t>
            </a:r>
            <a:r>
              <a:rPr dirty="0" sz="1000" spc="-40">
                <a:latin typeface="Times New Roman"/>
                <a:cs typeface="Times New Roman"/>
              </a:rPr>
              <a:t>kararı </a:t>
            </a:r>
            <a:r>
              <a:rPr dirty="0" sz="1000" spc="-80">
                <a:latin typeface="Times New Roman"/>
                <a:cs typeface="Times New Roman"/>
              </a:rPr>
              <a:t>ile</a:t>
            </a:r>
            <a:r>
              <a:rPr dirty="0" sz="1000" spc="-15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değişebilir.</a:t>
            </a:r>
            <a:endParaRPr sz="1000">
              <a:latin typeface="Times New Roman"/>
              <a:cs typeface="Times New Roman"/>
            </a:endParaRPr>
          </a:p>
          <a:p>
            <a:pPr algn="just" marL="454659" indent="-122555">
              <a:lnSpc>
                <a:spcPts val="1005"/>
              </a:lnSpc>
              <a:buAutoNum type="alphaLcParenR"/>
              <a:tabLst>
                <a:tab pos="455295" algn="l"/>
              </a:tabLst>
            </a:pPr>
            <a:r>
              <a:rPr dirty="0" sz="1000" spc="-70">
                <a:latin typeface="Times New Roman"/>
                <a:cs typeface="Times New Roman"/>
              </a:rPr>
              <a:t>Alınan </a:t>
            </a:r>
            <a:r>
              <a:rPr dirty="0" sz="1000" spc="-50">
                <a:latin typeface="Times New Roman"/>
                <a:cs typeface="Times New Roman"/>
              </a:rPr>
              <a:t>ders/dersler </a:t>
            </a:r>
            <a:r>
              <a:rPr dirty="0" sz="1000" spc="-55">
                <a:latin typeface="Times New Roman"/>
                <a:cs typeface="Times New Roman"/>
              </a:rPr>
              <a:t>kredi </a:t>
            </a:r>
            <a:r>
              <a:rPr dirty="0" sz="1000" spc="-75">
                <a:latin typeface="Times New Roman"/>
                <a:cs typeface="Times New Roman"/>
              </a:rPr>
              <a:t>yükü, </a:t>
            </a:r>
            <a:r>
              <a:rPr dirty="0" sz="1000" spc="-65">
                <a:latin typeface="Times New Roman"/>
                <a:cs typeface="Times New Roman"/>
              </a:rPr>
              <a:t>ANO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80">
                <a:latin typeface="Times New Roman"/>
                <a:cs typeface="Times New Roman"/>
              </a:rPr>
              <a:t>AGNO </a:t>
            </a:r>
            <a:r>
              <a:rPr dirty="0" sz="1000" spc="-60">
                <a:latin typeface="Times New Roman"/>
                <a:cs typeface="Times New Roman"/>
              </a:rPr>
              <a:t>hesabına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katılır.</a:t>
            </a:r>
            <a:endParaRPr sz="1000">
              <a:latin typeface="Times New Roman"/>
              <a:cs typeface="Times New Roman"/>
            </a:endParaRPr>
          </a:p>
          <a:p>
            <a:pPr algn="just" marL="50800" marR="81280" indent="281940">
              <a:lnSpc>
                <a:spcPts val="1080"/>
              </a:lnSpc>
              <a:spcBef>
                <a:spcPts val="80"/>
              </a:spcBef>
              <a:buAutoNum type="alphaLcParenR"/>
              <a:tabLst>
                <a:tab pos="455295" algn="l"/>
              </a:tabLst>
            </a:pPr>
            <a:r>
              <a:rPr dirty="0" sz="1000" spc="-60">
                <a:latin typeface="Times New Roman"/>
                <a:cs typeface="Times New Roman"/>
              </a:rPr>
              <a:t>Fakülte, </a:t>
            </a:r>
            <a:r>
              <a:rPr dirty="0" sz="1000" spc="-70">
                <a:latin typeface="Times New Roman"/>
                <a:cs typeface="Times New Roman"/>
              </a:rPr>
              <a:t>yüksekokul </a:t>
            </a:r>
            <a:r>
              <a:rPr dirty="0" sz="1000" spc="-60">
                <a:latin typeface="Times New Roman"/>
                <a:cs typeface="Times New Roman"/>
              </a:rPr>
              <a:t>ve meslek </a:t>
            </a:r>
            <a:r>
              <a:rPr dirty="0" sz="1000" spc="-75">
                <a:latin typeface="Times New Roman"/>
                <a:cs typeface="Times New Roman"/>
              </a:rPr>
              <a:t>yüksekokullarında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70">
                <a:latin typeface="Times New Roman"/>
                <a:cs typeface="Times New Roman"/>
              </a:rPr>
              <a:t>dönem sonunda </a:t>
            </a:r>
            <a:r>
              <a:rPr dirty="0" sz="1000" spc="-65">
                <a:latin typeface="Times New Roman"/>
                <a:cs typeface="Times New Roman"/>
              </a:rPr>
              <a:t>öğrencilerin </a:t>
            </a:r>
            <a:r>
              <a:rPr dirty="0" sz="1000" spc="-40">
                <a:latin typeface="Times New Roman"/>
                <a:cs typeface="Times New Roman"/>
              </a:rPr>
              <a:t>başarı  </a:t>
            </a:r>
            <a:r>
              <a:rPr dirty="0" sz="1000" spc="-75">
                <a:latin typeface="Times New Roman"/>
                <a:cs typeface="Times New Roman"/>
              </a:rPr>
              <a:t>durumu,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0">
                <a:latin typeface="Times New Roman"/>
                <a:cs typeface="Times New Roman"/>
              </a:rPr>
              <a:t>belirlenir.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50">
                <a:latin typeface="Times New Roman"/>
                <a:cs typeface="Times New Roman"/>
              </a:rPr>
              <a:t>amaçla, </a:t>
            </a:r>
            <a:r>
              <a:rPr dirty="0" sz="1000" spc="-70">
                <a:latin typeface="Times New Roman"/>
                <a:cs typeface="Times New Roman"/>
              </a:rPr>
              <a:t>kaydolunan </a:t>
            </a:r>
            <a:r>
              <a:rPr dirty="0" sz="1000" spc="-60">
                <a:latin typeface="Times New Roman"/>
                <a:cs typeface="Times New Roman"/>
              </a:rPr>
              <a:t>ve </a:t>
            </a:r>
            <a:r>
              <a:rPr dirty="0" sz="1000" spc="-65">
                <a:latin typeface="Times New Roman"/>
                <a:cs typeface="Times New Roman"/>
              </a:rPr>
              <a:t>not  ortalamalarına </a:t>
            </a:r>
            <a:r>
              <a:rPr dirty="0" sz="1000" spc="-60">
                <a:latin typeface="Times New Roman"/>
                <a:cs typeface="Times New Roman"/>
              </a:rPr>
              <a:t>katılan  </a:t>
            </a:r>
            <a:r>
              <a:rPr dirty="0" sz="1000" spc="-50">
                <a:latin typeface="Times New Roman"/>
                <a:cs typeface="Times New Roman"/>
              </a:rPr>
              <a:t>her </a:t>
            </a:r>
            <a:r>
              <a:rPr dirty="0" sz="1000" spc="-55">
                <a:latin typeface="Times New Roman"/>
                <a:cs typeface="Times New Roman"/>
              </a:rPr>
              <a:t>dersin kredi </a:t>
            </a:r>
            <a:r>
              <a:rPr dirty="0" sz="1000" spc="-50">
                <a:latin typeface="Times New Roman"/>
                <a:cs typeface="Times New Roman"/>
              </a:rPr>
              <a:t>değeri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40">
                <a:latin typeface="Times New Roman"/>
                <a:cs typeface="Times New Roman"/>
              </a:rPr>
              <a:t>o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70">
                <a:latin typeface="Times New Roman"/>
                <a:cs typeface="Times New Roman"/>
              </a:rPr>
              <a:t>notun </a:t>
            </a:r>
            <a:r>
              <a:rPr dirty="0" sz="1000" spc="-50">
                <a:latin typeface="Times New Roman"/>
                <a:cs typeface="Times New Roman"/>
              </a:rPr>
              <a:t>katsayısı çarpılarak  </a:t>
            </a:r>
            <a:r>
              <a:rPr dirty="0" sz="1000" spc="-75">
                <a:latin typeface="Times New Roman"/>
                <a:cs typeface="Times New Roman"/>
              </a:rPr>
              <a:t>bulunan </a:t>
            </a:r>
            <a:r>
              <a:rPr dirty="0" sz="1000" spc="-60">
                <a:latin typeface="Times New Roman"/>
                <a:cs typeface="Times New Roman"/>
              </a:rPr>
              <a:t>değerlerin </a:t>
            </a:r>
            <a:r>
              <a:rPr dirty="0" sz="1000" spc="-80">
                <a:latin typeface="Times New Roman"/>
                <a:cs typeface="Times New Roman"/>
              </a:rPr>
              <a:t>toplamının, </a:t>
            </a:r>
            <a:r>
              <a:rPr dirty="0" sz="1000" spc="-65">
                <a:latin typeface="Times New Roman"/>
                <a:cs typeface="Times New Roman"/>
              </a:rPr>
              <a:t>bu </a:t>
            </a:r>
            <a:r>
              <a:rPr dirty="0" sz="1000" spc="-55">
                <a:latin typeface="Times New Roman"/>
                <a:cs typeface="Times New Roman"/>
              </a:rPr>
              <a:t>derslerin </a:t>
            </a:r>
            <a:r>
              <a:rPr dirty="0" sz="1000" spc="-70">
                <a:latin typeface="Times New Roman"/>
                <a:cs typeface="Times New Roman"/>
              </a:rPr>
              <a:t>toplam </a:t>
            </a:r>
            <a:r>
              <a:rPr dirty="0" sz="1000" spc="-55">
                <a:latin typeface="Times New Roman"/>
                <a:cs typeface="Times New Roman"/>
              </a:rPr>
              <a:t>kredi </a:t>
            </a:r>
            <a:r>
              <a:rPr dirty="0" sz="1000" spc="-60">
                <a:latin typeface="Times New Roman"/>
                <a:cs typeface="Times New Roman"/>
              </a:rPr>
              <a:t>değerine </a:t>
            </a:r>
            <a:r>
              <a:rPr dirty="0" sz="1000" spc="-75">
                <a:latin typeface="Times New Roman"/>
                <a:cs typeface="Times New Roman"/>
              </a:rPr>
              <a:t>bölünmesi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 </a:t>
            </a:r>
            <a:r>
              <a:rPr dirty="0" sz="1000" spc="-80">
                <a:latin typeface="Times New Roman"/>
                <a:cs typeface="Times New Roman"/>
              </a:rPr>
              <a:t>bulunur.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işlem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70">
                <a:latin typeface="Times New Roman"/>
                <a:cs typeface="Times New Roman"/>
              </a:rPr>
              <a:t>dönem </a:t>
            </a:r>
            <a:r>
              <a:rPr dirty="0" sz="1000" spc="-75">
                <a:latin typeface="Times New Roman"/>
                <a:cs typeface="Times New Roman"/>
              </a:rPr>
              <a:t>içinde </a:t>
            </a: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için yapılırsa dönem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60">
                <a:latin typeface="Times New Roman"/>
                <a:cs typeface="Times New Roman"/>
              </a:rPr>
              <a:t>ortalaması, </a:t>
            </a:r>
            <a:r>
              <a:rPr dirty="0" sz="1000" spc="-40">
                <a:latin typeface="Times New Roman"/>
                <a:cs typeface="Times New Roman"/>
              </a:rPr>
              <a:t>o </a:t>
            </a:r>
            <a:r>
              <a:rPr dirty="0" sz="1000" spc="-65">
                <a:latin typeface="Times New Roman"/>
                <a:cs typeface="Times New Roman"/>
              </a:rPr>
              <a:t>zamana  </a:t>
            </a:r>
            <a:r>
              <a:rPr dirty="0" sz="1000" spc="-50">
                <a:latin typeface="Times New Roman"/>
                <a:cs typeface="Times New Roman"/>
              </a:rPr>
              <a:t>kadar </a:t>
            </a:r>
            <a:r>
              <a:rPr dirty="0" sz="1000" spc="-85">
                <a:latin typeface="Times New Roman"/>
                <a:cs typeface="Times New Roman"/>
              </a:rPr>
              <a:t>alınmış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70">
                <a:latin typeface="Times New Roman"/>
                <a:cs typeface="Times New Roman"/>
              </a:rPr>
              <a:t>bütün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70">
                <a:latin typeface="Times New Roman"/>
                <a:cs typeface="Times New Roman"/>
              </a:rPr>
              <a:t>için yapılırsa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65">
                <a:latin typeface="Times New Roman"/>
                <a:cs typeface="Times New Roman"/>
              </a:rPr>
              <a:t>elde </a:t>
            </a:r>
            <a:r>
              <a:rPr dirty="0" sz="1000" spc="-80">
                <a:latin typeface="Times New Roman"/>
                <a:cs typeface="Times New Roman"/>
              </a:rPr>
              <a:t>edilir. </a:t>
            </a:r>
            <a:r>
              <a:rPr dirty="0" sz="1000" spc="-60">
                <a:latin typeface="Times New Roman"/>
                <a:cs typeface="Times New Roman"/>
              </a:rPr>
              <a:t>Üniversiteye devam  </a:t>
            </a:r>
            <a:r>
              <a:rPr dirty="0" sz="1000" spc="-50">
                <a:latin typeface="Times New Roman"/>
                <a:cs typeface="Times New Roman"/>
              </a:rPr>
              <a:t>ederken </a:t>
            </a:r>
            <a:r>
              <a:rPr dirty="0" sz="1000" spc="-60">
                <a:latin typeface="Times New Roman"/>
                <a:cs typeface="Times New Roman"/>
              </a:rPr>
              <a:t>program değiştiren </a:t>
            </a:r>
            <a:r>
              <a:rPr dirty="0" sz="1000" spc="-65">
                <a:latin typeface="Times New Roman"/>
                <a:cs typeface="Times New Roman"/>
              </a:rPr>
              <a:t>öğrencilerin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60">
                <a:latin typeface="Times New Roman"/>
                <a:cs typeface="Times New Roman"/>
              </a:rPr>
              <a:t>ortalaması, devam </a:t>
            </a:r>
            <a:r>
              <a:rPr dirty="0" sz="1000" spc="-55">
                <a:latin typeface="Times New Roman"/>
                <a:cs typeface="Times New Roman"/>
              </a:rPr>
              <a:t>etmekte </a:t>
            </a:r>
            <a:r>
              <a:rPr dirty="0" sz="1000" spc="-70">
                <a:latin typeface="Times New Roman"/>
                <a:cs typeface="Times New Roman"/>
              </a:rPr>
              <a:t>oldukları </a:t>
            </a:r>
            <a:r>
              <a:rPr dirty="0" sz="1000" spc="-65">
                <a:latin typeface="Times New Roman"/>
                <a:cs typeface="Times New Roman"/>
              </a:rPr>
              <a:t>programa  </a:t>
            </a:r>
            <a:r>
              <a:rPr dirty="0" sz="1000" spc="-70">
                <a:latin typeface="Times New Roman"/>
                <a:cs typeface="Times New Roman"/>
              </a:rPr>
              <a:t>kayıtlı oldukları </a:t>
            </a:r>
            <a:r>
              <a:rPr dirty="0" sz="1000" spc="-50">
                <a:latin typeface="Times New Roman"/>
                <a:cs typeface="Times New Roman"/>
              </a:rPr>
              <a:t>sürede </a:t>
            </a:r>
            <a:r>
              <a:rPr dirty="0" sz="1000" spc="-80">
                <a:latin typeface="Times New Roman"/>
                <a:cs typeface="Times New Roman"/>
              </a:rPr>
              <a:t>almış </a:t>
            </a:r>
            <a:r>
              <a:rPr dirty="0" sz="1000" spc="-70">
                <a:latin typeface="Times New Roman"/>
                <a:cs typeface="Times New Roman"/>
              </a:rPr>
              <a:t>oldukları bütün </a:t>
            </a:r>
            <a:r>
              <a:rPr dirty="0" sz="1000" spc="-50">
                <a:latin typeface="Times New Roman"/>
                <a:cs typeface="Times New Roman"/>
              </a:rPr>
              <a:t>dersler </a:t>
            </a:r>
            <a:r>
              <a:rPr dirty="0" sz="1000" spc="-80">
                <a:latin typeface="Times New Roman"/>
                <a:cs typeface="Times New Roman"/>
              </a:rPr>
              <a:t>ile </a:t>
            </a:r>
            <a:r>
              <a:rPr dirty="0" sz="1000" spc="-55">
                <a:latin typeface="Times New Roman"/>
                <a:cs typeface="Times New Roman"/>
              </a:rPr>
              <a:t>önceden </a:t>
            </a:r>
            <a:r>
              <a:rPr dirty="0" sz="1000" spc="-80">
                <a:latin typeface="Times New Roman"/>
                <a:cs typeface="Times New Roman"/>
              </a:rPr>
              <a:t>almış </a:t>
            </a:r>
            <a:r>
              <a:rPr dirty="0" sz="1000" spc="-70">
                <a:latin typeface="Times New Roman"/>
                <a:cs typeface="Times New Roman"/>
              </a:rPr>
              <a:t>oldukları </a:t>
            </a:r>
            <a:r>
              <a:rPr dirty="0" sz="1000" spc="-50">
                <a:latin typeface="Times New Roman"/>
                <a:cs typeface="Times New Roman"/>
              </a:rPr>
              <a:t>derslerden </a:t>
            </a:r>
            <a:r>
              <a:rPr dirty="0" sz="1000" spc="-40">
                <a:latin typeface="Times New Roman"/>
                <a:cs typeface="Times New Roman"/>
              </a:rPr>
              <a:t>sadece  </a:t>
            </a:r>
            <a:r>
              <a:rPr dirty="0" sz="1000" spc="-90">
                <a:latin typeface="Times New Roman"/>
                <a:cs typeface="Times New Roman"/>
              </a:rPr>
              <a:t>ilgili </a:t>
            </a:r>
            <a:r>
              <a:rPr dirty="0" sz="1000" spc="-70">
                <a:latin typeface="Times New Roman"/>
                <a:cs typeface="Times New Roman"/>
              </a:rPr>
              <a:t>yönetim </a:t>
            </a:r>
            <a:r>
              <a:rPr dirty="0" sz="1000" spc="-75">
                <a:latin typeface="Times New Roman"/>
                <a:cs typeface="Times New Roman"/>
              </a:rPr>
              <a:t>kurulu </a:t>
            </a:r>
            <a:r>
              <a:rPr dirty="0" sz="1000" spc="-60">
                <a:latin typeface="Times New Roman"/>
                <a:cs typeface="Times New Roman"/>
              </a:rPr>
              <a:t>kararıyla </a:t>
            </a:r>
            <a:r>
              <a:rPr dirty="0" sz="1000" spc="-55">
                <a:latin typeface="Times New Roman"/>
                <a:cs typeface="Times New Roman"/>
              </a:rPr>
              <a:t>yeni </a:t>
            </a:r>
            <a:r>
              <a:rPr dirty="0" sz="1000" spc="-70">
                <a:latin typeface="Times New Roman"/>
                <a:cs typeface="Times New Roman"/>
              </a:rPr>
              <a:t>programlarına </a:t>
            </a:r>
            <a:r>
              <a:rPr dirty="0" sz="1000" spc="-80">
                <a:latin typeface="Times New Roman"/>
                <a:cs typeface="Times New Roman"/>
              </a:rPr>
              <a:t>uygun </a:t>
            </a:r>
            <a:r>
              <a:rPr dirty="0" sz="1000" spc="-75">
                <a:latin typeface="Times New Roman"/>
                <a:cs typeface="Times New Roman"/>
              </a:rPr>
              <a:t>bulunan </a:t>
            </a:r>
            <a:r>
              <a:rPr dirty="0" sz="1000" spc="-50">
                <a:latin typeface="Times New Roman"/>
                <a:cs typeface="Times New Roman"/>
              </a:rPr>
              <a:t>derslerden </a:t>
            </a:r>
            <a:r>
              <a:rPr dirty="0" sz="1000" spc="-65">
                <a:latin typeface="Times New Roman"/>
                <a:cs typeface="Times New Roman"/>
              </a:rPr>
              <a:t>aldıkları notlar </a:t>
            </a:r>
            <a:r>
              <a:rPr dirty="0" sz="1000" spc="-50">
                <a:latin typeface="Times New Roman"/>
                <a:cs typeface="Times New Roman"/>
              </a:rPr>
              <a:t>hesaba  katılarak </a:t>
            </a:r>
            <a:r>
              <a:rPr dirty="0" sz="1000" spc="-75">
                <a:latin typeface="Times New Roman"/>
                <a:cs typeface="Times New Roman"/>
              </a:rPr>
              <a:t>belirlenir. </a:t>
            </a:r>
            <a:r>
              <a:rPr dirty="0" sz="1000" spc="-50">
                <a:latin typeface="Times New Roman"/>
                <a:cs typeface="Times New Roman"/>
              </a:rPr>
              <a:t>Genel </a:t>
            </a:r>
            <a:r>
              <a:rPr dirty="0" sz="1000" spc="-6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ortalaması </a:t>
            </a:r>
            <a:r>
              <a:rPr dirty="0" sz="1000" spc="-60">
                <a:latin typeface="Times New Roman"/>
                <a:cs typeface="Times New Roman"/>
              </a:rPr>
              <a:t>hesaplanırken, </a:t>
            </a:r>
            <a:r>
              <a:rPr dirty="0" sz="1000" spc="-40">
                <a:latin typeface="Times New Roman"/>
                <a:cs typeface="Times New Roman"/>
              </a:rPr>
              <a:t>tekrar </a:t>
            </a:r>
            <a:r>
              <a:rPr dirty="0" sz="1000" spc="-65">
                <a:latin typeface="Times New Roman"/>
                <a:cs typeface="Times New Roman"/>
              </a:rPr>
              <a:t>edilen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75">
                <a:latin typeface="Times New Roman"/>
                <a:cs typeface="Times New Roman"/>
              </a:rPr>
              <a:t>bulunması halinde </a:t>
            </a:r>
            <a:r>
              <a:rPr dirty="0" sz="1000" spc="-65">
                <a:latin typeface="Times New Roman"/>
                <a:cs typeface="Times New Roman"/>
              </a:rPr>
              <a:t>bu  </a:t>
            </a:r>
            <a:r>
              <a:rPr dirty="0" sz="1000" spc="-45">
                <a:latin typeface="Times New Roman"/>
                <a:cs typeface="Times New Roman"/>
              </a:rPr>
              <a:t>dersten </a:t>
            </a: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55">
                <a:latin typeface="Times New Roman"/>
                <a:cs typeface="Times New Roman"/>
              </a:rPr>
              <a:t>son </a:t>
            </a:r>
            <a:r>
              <a:rPr dirty="0" sz="1000" spc="-60">
                <a:latin typeface="Times New Roman"/>
                <a:cs typeface="Times New Roman"/>
              </a:rPr>
              <a:t>not;  </a:t>
            </a:r>
            <a:r>
              <a:rPr dirty="0" sz="1000" spc="-70">
                <a:latin typeface="Times New Roman"/>
                <a:cs typeface="Times New Roman"/>
              </a:rPr>
              <a:t>seçimlik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45">
                <a:latin typeface="Times New Roman"/>
                <a:cs typeface="Times New Roman"/>
              </a:rPr>
              <a:t>ders </a:t>
            </a:r>
            <a:r>
              <a:rPr dirty="0" sz="1000" spc="-65">
                <a:latin typeface="Times New Roman"/>
                <a:cs typeface="Times New Roman"/>
              </a:rPr>
              <a:t>yerine </a:t>
            </a:r>
            <a:r>
              <a:rPr dirty="0" sz="1000" spc="-55">
                <a:latin typeface="Times New Roman"/>
                <a:cs typeface="Times New Roman"/>
              </a:rPr>
              <a:t>başka </a:t>
            </a:r>
            <a:r>
              <a:rPr dirty="0" sz="1000" spc="-75">
                <a:latin typeface="Times New Roman"/>
                <a:cs typeface="Times New Roman"/>
              </a:rPr>
              <a:t>bir </a:t>
            </a:r>
            <a:r>
              <a:rPr dirty="0" sz="1000" spc="-70">
                <a:latin typeface="Times New Roman"/>
                <a:cs typeface="Times New Roman"/>
              </a:rPr>
              <a:t>seçimlik </a:t>
            </a:r>
            <a:r>
              <a:rPr dirty="0" sz="1000" spc="-55">
                <a:latin typeface="Times New Roman"/>
                <a:cs typeface="Times New Roman"/>
              </a:rPr>
              <a:t>dersin tekrarlanması  </a:t>
            </a:r>
            <a:r>
              <a:rPr dirty="0" sz="1000" spc="-80">
                <a:latin typeface="Times New Roman"/>
                <a:cs typeface="Times New Roman"/>
              </a:rPr>
              <a:t>durumunda </a:t>
            </a:r>
            <a:r>
              <a:rPr dirty="0" sz="1000" spc="-60">
                <a:latin typeface="Times New Roman"/>
                <a:cs typeface="Times New Roman"/>
              </a:rPr>
              <a:t>ise </a:t>
            </a:r>
            <a:r>
              <a:rPr dirty="0" sz="1000" spc="-35">
                <a:latin typeface="Times New Roman"/>
                <a:cs typeface="Times New Roman"/>
              </a:rPr>
              <a:t>en </a:t>
            </a:r>
            <a:r>
              <a:rPr dirty="0" sz="1000" spc="-55">
                <a:latin typeface="Times New Roman"/>
                <a:cs typeface="Times New Roman"/>
              </a:rPr>
              <a:t>son </a:t>
            </a:r>
            <a:r>
              <a:rPr dirty="0" sz="1000" spc="-65">
                <a:latin typeface="Times New Roman"/>
                <a:cs typeface="Times New Roman"/>
              </a:rPr>
              <a:t>alınan </a:t>
            </a:r>
            <a:r>
              <a:rPr dirty="0" sz="1000" spc="-55">
                <a:latin typeface="Times New Roman"/>
                <a:cs typeface="Times New Roman"/>
              </a:rPr>
              <a:t>dersin </a:t>
            </a:r>
            <a:r>
              <a:rPr dirty="0" sz="1000" spc="-65">
                <a:latin typeface="Times New Roman"/>
                <a:cs typeface="Times New Roman"/>
              </a:rPr>
              <a:t>notu </a:t>
            </a:r>
            <a:r>
              <a:rPr dirty="0" sz="1000" spc="-70">
                <a:latin typeface="Times New Roman"/>
                <a:cs typeface="Times New Roman"/>
              </a:rPr>
              <a:t>göz </a:t>
            </a:r>
            <a:r>
              <a:rPr dirty="0" sz="1000" spc="-80">
                <a:latin typeface="Times New Roman"/>
                <a:cs typeface="Times New Roman"/>
              </a:rPr>
              <a:t>önünde </a:t>
            </a:r>
            <a:r>
              <a:rPr dirty="0" sz="1000" spc="-70">
                <a:latin typeface="Times New Roman"/>
                <a:cs typeface="Times New Roman"/>
              </a:rPr>
              <a:t>tutulur. </a:t>
            </a:r>
            <a:r>
              <a:rPr dirty="0" sz="1000" spc="-45">
                <a:latin typeface="Times New Roman"/>
                <a:cs typeface="Times New Roman"/>
              </a:rPr>
              <a:t>Not </a:t>
            </a:r>
            <a:r>
              <a:rPr dirty="0" sz="1000" spc="-55">
                <a:latin typeface="Times New Roman"/>
                <a:cs typeface="Times New Roman"/>
              </a:rPr>
              <a:t>ortalamaları </a:t>
            </a:r>
            <a:r>
              <a:rPr dirty="0" sz="1000" spc="-75">
                <a:latin typeface="Times New Roman"/>
                <a:cs typeface="Times New Roman"/>
              </a:rPr>
              <a:t>virgülden </a:t>
            </a:r>
            <a:r>
              <a:rPr dirty="0" sz="1000" spc="-55">
                <a:latin typeface="Times New Roman"/>
                <a:cs typeface="Times New Roman"/>
              </a:rPr>
              <a:t>sonra </a:t>
            </a:r>
            <a:r>
              <a:rPr dirty="0" sz="1000" spc="-70">
                <a:latin typeface="Times New Roman"/>
                <a:cs typeface="Times New Roman"/>
              </a:rPr>
              <a:t>iki  </a:t>
            </a:r>
            <a:r>
              <a:rPr dirty="0" sz="1000" spc="-60">
                <a:latin typeface="Times New Roman"/>
                <a:cs typeface="Times New Roman"/>
              </a:rPr>
              <a:t>basamaklı </a:t>
            </a:r>
            <a:r>
              <a:rPr dirty="0" sz="1000" spc="-55">
                <a:latin typeface="Times New Roman"/>
                <a:cs typeface="Times New Roman"/>
              </a:rPr>
              <a:t>olarak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Times New Roman"/>
                <a:cs typeface="Times New Roman"/>
              </a:rPr>
              <a:t>gösterilir.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070"/>
              </a:lnSpc>
            </a:pPr>
            <a:r>
              <a:rPr dirty="0" sz="1000" spc="-80" b="1">
                <a:latin typeface="Times New Roman"/>
                <a:cs typeface="Times New Roman"/>
              </a:rPr>
              <a:t>Yürürlük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110"/>
              </a:lnSpc>
            </a:pPr>
            <a:r>
              <a:rPr dirty="0" sz="1000" spc="-6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41 </a:t>
            </a:r>
            <a:r>
              <a:rPr dirty="0" sz="1000" spc="-40" b="1">
                <a:latin typeface="Times New Roman"/>
                <a:cs typeface="Times New Roman"/>
              </a:rPr>
              <a:t>– </a:t>
            </a:r>
            <a:r>
              <a:rPr dirty="0" sz="1000" spc="-50">
                <a:latin typeface="Times New Roman"/>
                <a:cs typeface="Times New Roman"/>
              </a:rPr>
              <a:t>(1) </a:t>
            </a:r>
            <a:r>
              <a:rPr dirty="0" sz="1000" spc="-55">
                <a:latin typeface="Times New Roman"/>
                <a:cs typeface="Times New Roman"/>
              </a:rPr>
              <a:t>Bu </a:t>
            </a:r>
            <a:r>
              <a:rPr dirty="0" sz="1000" spc="-70">
                <a:latin typeface="Times New Roman"/>
                <a:cs typeface="Times New Roman"/>
              </a:rPr>
              <a:t>Yönetmelik </a:t>
            </a:r>
            <a:r>
              <a:rPr dirty="0" sz="1000" spc="-75">
                <a:latin typeface="Times New Roman"/>
                <a:cs typeface="Times New Roman"/>
              </a:rPr>
              <a:t>2016-2017 </a:t>
            </a:r>
            <a:r>
              <a:rPr dirty="0" sz="1000" spc="-70">
                <a:latin typeface="Times New Roman"/>
                <a:cs typeface="Times New Roman"/>
              </a:rPr>
              <a:t>eğitim-öğretim </a:t>
            </a:r>
            <a:r>
              <a:rPr dirty="0" sz="1000" spc="-80">
                <a:latin typeface="Times New Roman"/>
                <a:cs typeface="Times New Roman"/>
              </a:rPr>
              <a:t>yılı </a:t>
            </a:r>
            <a:r>
              <a:rPr dirty="0" sz="1000" spc="-65">
                <a:latin typeface="Times New Roman"/>
                <a:cs typeface="Times New Roman"/>
              </a:rPr>
              <a:t>başında </a:t>
            </a:r>
            <a:r>
              <a:rPr dirty="0" sz="1000" spc="-70">
                <a:latin typeface="Times New Roman"/>
                <a:cs typeface="Times New Roman"/>
              </a:rPr>
              <a:t>yürürlüğe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000" spc="-55">
                <a:latin typeface="Times New Roman"/>
                <a:cs typeface="Times New Roman"/>
              </a:rPr>
              <a:t>girer.</a:t>
            </a:r>
            <a:endParaRPr sz="1000">
              <a:latin typeface="Times New Roman"/>
              <a:cs typeface="Times New Roman"/>
            </a:endParaRPr>
          </a:p>
          <a:p>
            <a:pPr marL="332740">
              <a:lnSpc>
                <a:spcPts val="1110"/>
              </a:lnSpc>
            </a:pPr>
            <a:r>
              <a:rPr dirty="0" sz="1000" spc="-80" b="1">
                <a:latin typeface="Times New Roman"/>
                <a:cs typeface="Times New Roman"/>
              </a:rPr>
              <a:t>Yürütme</a:t>
            </a:r>
            <a:endParaRPr sz="1000">
              <a:latin typeface="Times New Roman"/>
              <a:cs typeface="Times New Roman"/>
            </a:endParaRPr>
          </a:p>
          <a:p>
            <a:pPr marL="50800" marR="43180" indent="283845">
              <a:lnSpc>
                <a:spcPts val="1080"/>
              </a:lnSpc>
              <a:spcBef>
                <a:spcPts val="75"/>
              </a:spcBef>
            </a:pPr>
            <a:r>
              <a:rPr dirty="0" sz="1000" spc="-10" b="1">
                <a:latin typeface="Times New Roman"/>
                <a:cs typeface="Times New Roman"/>
              </a:rPr>
              <a:t>MADDE </a:t>
            </a:r>
            <a:r>
              <a:rPr dirty="0" sz="1000" spc="-35" b="1">
                <a:latin typeface="Times New Roman"/>
                <a:cs typeface="Times New Roman"/>
              </a:rPr>
              <a:t>42 </a:t>
            </a:r>
            <a:r>
              <a:rPr dirty="0" sz="1000" spc="-60" b="1">
                <a:latin typeface="Times New Roman"/>
                <a:cs typeface="Times New Roman"/>
              </a:rPr>
              <a:t>–</a:t>
            </a:r>
            <a:r>
              <a:rPr dirty="0" sz="1000" spc="-60">
                <a:latin typeface="Times New Roman"/>
                <a:cs typeface="Times New Roman"/>
              </a:rPr>
              <a:t>( </a:t>
            </a:r>
            <a:r>
              <a:rPr dirty="0" sz="1000">
                <a:latin typeface="Times New Roman"/>
                <a:cs typeface="Times New Roman"/>
              </a:rPr>
              <a:t>1) </a:t>
            </a:r>
            <a:r>
              <a:rPr dirty="0" sz="1000" spc="-35">
                <a:latin typeface="Times New Roman"/>
                <a:cs typeface="Times New Roman"/>
              </a:rPr>
              <a:t>Bu </a:t>
            </a:r>
            <a:r>
              <a:rPr dirty="0" sz="1000" spc="-65">
                <a:latin typeface="Times New Roman"/>
                <a:cs typeface="Times New Roman"/>
              </a:rPr>
              <a:t>Yönetmelik </a:t>
            </a:r>
            <a:r>
              <a:rPr dirty="0" sz="1000" spc="-80">
                <a:latin typeface="Times New Roman"/>
                <a:cs typeface="Times New Roman"/>
              </a:rPr>
              <a:t>hükümlerini </a:t>
            </a:r>
            <a:r>
              <a:rPr dirty="0" sz="1000" spc="-65">
                <a:latin typeface="Times New Roman"/>
                <a:cs typeface="Times New Roman"/>
              </a:rPr>
              <a:t>Bandırma </a:t>
            </a:r>
            <a:r>
              <a:rPr dirty="0" sz="1000" spc="-55">
                <a:latin typeface="Times New Roman"/>
                <a:cs typeface="Times New Roman"/>
              </a:rPr>
              <a:t>Onyedi </a:t>
            </a:r>
            <a:r>
              <a:rPr dirty="0" sz="1000" spc="-65">
                <a:latin typeface="Times New Roman"/>
                <a:cs typeface="Times New Roman"/>
              </a:rPr>
              <a:t>Eylül </a:t>
            </a:r>
            <a:r>
              <a:rPr dirty="0" sz="1000" spc="-50">
                <a:latin typeface="Times New Roman"/>
                <a:cs typeface="Times New Roman"/>
              </a:rPr>
              <a:t>Üniversitesi  </a:t>
            </a:r>
            <a:r>
              <a:rPr dirty="0" sz="1000" spc="-55">
                <a:latin typeface="Times New Roman"/>
                <a:cs typeface="Times New Roman"/>
              </a:rPr>
              <a:t>Rektörü</a:t>
            </a:r>
            <a:r>
              <a:rPr dirty="0" sz="1000" spc="-60">
                <a:latin typeface="Times New Roman"/>
                <a:cs typeface="Times New Roman"/>
              </a:rPr>
              <a:t> yürütür.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Times New Roman"/>
              <a:cs typeface="Times New Roman"/>
            </a:endParaRPr>
          </a:p>
          <a:p>
            <a:pPr marL="332740">
              <a:lnSpc>
                <a:spcPts val="1140"/>
              </a:lnSpc>
            </a:pPr>
            <a:r>
              <a:rPr dirty="0" sz="1000" spc="-35" i="1">
                <a:latin typeface="Times New Roman"/>
                <a:cs typeface="Times New Roman"/>
              </a:rPr>
              <a:t>__</a:t>
            </a:r>
            <a:endParaRPr sz="1000">
              <a:latin typeface="Times New Roman"/>
              <a:cs typeface="Times New Roman"/>
            </a:endParaRPr>
          </a:p>
          <a:p>
            <a:pPr marL="515620" marR="96520" indent="-183515">
              <a:lnSpc>
                <a:spcPts val="1080"/>
              </a:lnSpc>
              <a:spcBef>
                <a:spcPts val="75"/>
              </a:spcBef>
            </a:pPr>
            <a:r>
              <a:rPr dirty="0" sz="1000" spc="-30" i="1">
                <a:latin typeface="Times New Roman"/>
                <a:cs typeface="Times New Roman"/>
              </a:rPr>
              <a:t>(1) </a:t>
            </a:r>
            <a:r>
              <a:rPr dirty="0" sz="1000" spc="-35" i="1">
                <a:latin typeface="Times New Roman"/>
                <a:cs typeface="Times New Roman"/>
              </a:rPr>
              <a:t>Bu </a:t>
            </a:r>
            <a:r>
              <a:rPr dirty="0" sz="1000" spc="-30" i="1">
                <a:latin typeface="Times New Roman"/>
                <a:cs typeface="Times New Roman"/>
              </a:rPr>
              <a:t>değişiklik 2020-2021 </a:t>
            </a:r>
            <a:r>
              <a:rPr dirty="0" sz="1000" spc="-50" i="1">
                <a:latin typeface="Times New Roman"/>
                <a:cs typeface="Times New Roman"/>
              </a:rPr>
              <a:t>eğitim-öğretim </a:t>
            </a:r>
            <a:r>
              <a:rPr dirty="0" sz="1000" spc="-35" i="1">
                <a:latin typeface="Times New Roman"/>
                <a:cs typeface="Times New Roman"/>
              </a:rPr>
              <a:t>yılı </a:t>
            </a:r>
            <a:r>
              <a:rPr dirty="0" sz="1000" spc="-30" i="1">
                <a:latin typeface="Times New Roman"/>
                <a:cs typeface="Times New Roman"/>
              </a:rPr>
              <a:t>başından geçerli </a:t>
            </a:r>
            <a:r>
              <a:rPr dirty="0" sz="1000" spc="-50" i="1">
                <a:latin typeface="Times New Roman"/>
                <a:cs typeface="Times New Roman"/>
              </a:rPr>
              <a:t>olmak </a:t>
            </a:r>
            <a:r>
              <a:rPr dirty="0" sz="1000" spc="-45" i="1">
                <a:latin typeface="Times New Roman"/>
                <a:cs typeface="Times New Roman"/>
              </a:rPr>
              <a:t>üzere yayımı  </a:t>
            </a:r>
            <a:r>
              <a:rPr dirty="0" sz="1000" spc="-35" i="1">
                <a:latin typeface="Times New Roman"/>
                <a:cs typeface="Times New Roman"/>
              </a:rPr>
              <a:t>tarihinde </a:t>
            </a:r>
            <a:r>
              <a:rPr dirty="0" sz="1000" spc="-30" i="1">
                <a:latin typeface="Times New Roman"/>
                <a:cs typeface="Times New Roman"/>
              </a:rPr>
              <a:t>yürürlüğe</a:t>
            </a:r>
            <a:r>
              <a:rPr dirty="0" sz="1000" spc="30" i="1">
                <a:latin typeface="Times New Roman"/>
                <a:cs typeface="Times New Roman"/>
              </a:rPr>
              <a:t> </a:t>
            </a:r>
            <a:r>
              <a:rPr dirty="0" sz="1000" spc="-30" i="1">
                <a:latin typeface="Times New Roman"/>
                <a:cs typeface="Times New Roman"/>
              </a:rPr>
              <a:t>girer.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2020-11-09T11:59:59Z</dcterms:created>
  <dcterms:modified xsi:type="dcterms:W3CDTF">2020-11-09T11:59:59Z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2020-11-09T00:00:00Z</vt:filetime>
  </property>
  <property fmtid="{D5CDD505-2E9C-101B-9397-08002B2CF9AE}" pid="3" name="Creator">
    <vt:lpwstr>wkhtmltopdf 0.12.4</vt:lpwstr>
  </property>
  <property fmtid="{D5CDD505-2E9C-101B-9397-08002B2CF9AE}" pid="4" name="LastSaved">
    <vt:filetime>2020-11-09T00:00:00Z</vt:filetime>
  </property>
</Properties>
</file>