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76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9F08E37-70FD-4E21-9D12-3717B40922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0C97B5D0-812D-4A2E-9D01-915FB557A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0FBF4446-0222-4D03-B2CC-D2F8B8B29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84FADB9B-F28C-46FE-BEF4-D257ADDD4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98068CC6-0B36-4057-8981-AFD677A6A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942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83217C1-DFDC-4781-A0D1-7118C5525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4A35020-4F6A-4A91-9053-7F21A73A5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F5D09802-FF2E-4C85-A562-12C60CE9D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1AC2298-E5BE-42A0-822C-5A5FBB744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8D814C6-51AD-417B-8005-2EAF21B7A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7762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009D0280-A75B-408A-B16A-BE05EA6A5E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1D1EEC02-9B17-4CFF-B236-53BC924B95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71F5DA8E-0DB6-4161-A92E-0942CC09C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39366ABD-26D2-4FFA-B8EE-2FE730A5A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B9EF7222-76DF-4CF0-AF34-BE6380C88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7495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6A85CD1-672B-45F0-AD7A-D5367AAFD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E63772ED-D633-48BB-8FCA-799C87238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1880AF95-0E5B-4484-85EB-851F61B81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8A5358E0-6F51-42BA-B1FF-EFFB24B2B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940445D9-D1B8-4AC0-861A-58E40D6E9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71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21A69E8F-13D5-4D77-A41C-F3BD813BC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98C70129-1CE5-4D6A-8189-B4DFE82AE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9898753-26F1-4842-8B2E-B6ADA8A0E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8F0F696E-8EDA-4238-9950-976E314C8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7BFEE16-2FDC-4371-9394-76F0DEC27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616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85C9D96-8154-4F8D-8615-D6226A1D0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E6AA5A29-19BD-4114-8CAA-A4BBBDD6C5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97CFC4EA-1C2C-454A-9E93-AAFBCCD780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B6316059-98AC-427E-B1FD-1FFDEB447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AAD688F4-D115-43C0-AE89-02305A98F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77CEEF9F-6892-4D66-99A8-62BF69964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6505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432BF0C-C212-4CCD-BB33-929FC3628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0FD3FAD0-02C0-40B1-A7A3-9A84238E6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06418B69-BC6D-4EB8-889E-0348A71F7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9226A65F-9DE9-41B3-B608-39934A709D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5013C957-5224-429B-8A6F-8D2C319D31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437CB5D6-2E2C-436B-BC8F-AB61208F3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E60CADA6-3F67-4E61-B7CF-9381F35DF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D3B11915-3FF6-40EE-BA89-6C24E882A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6169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67C72CAC-2AC2-42D5-838E-F2EE72007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4DA22800-7402-4D42-811E-1E390B7E8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9610B4AB-82E8-4269-9B0E-DEB7FE6E4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0A713BF6-FAC9-4505-B702-10F68ED78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2453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DE9B2EBE-60AA-4893-91E1-60951B08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480216D8-37CB-4674-9579-0A1A6761E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BC63C74A-C5A3-43CD-847B-5CF8214F1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8106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0CACF39-4DDC-4517-A6DC-48DAD3A84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560806DA-43EE-4440-ABEE-14A37EC58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44795741-5A55-41D0-916B-0D8E553C4B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F5A9A074-993A-42DF-9DA9-6B08AE1A0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B0B501E2-BDA0-495D-87AC-5E990B800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E2FDBC4-36FA-4C08-B8EC-A2C975814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7031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6A1C5B0-A43A-4E5C-B656-3F276F7E9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8540EA4D-CD0A-4B7D-A672-CAAB3C6FE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62A42973-9799-4C43-A39E-4E40F0A65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7B850271-1E17-49A0-8981-06CC2840E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0FAE09FF-DF3D-4E9E-8BFE-6E4B5FA89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249E98DC-5454-4149-9191-9278BDFB0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456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F5D8E8C9-BC4D-42D9-B4F6-E62BDED97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6A1F06E-0E6E-465D-89A2-347DB188A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41E14C6E-64A1-4711-AC31-4A18662A34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20CCE-516E-4289-B224-79AAA8177B43}" type="datetimeFigureOut">
              <a:rPr lang="tr-TR" smtClean="0"/>
              <a:t>13.02.2026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D55A941-4230-4CC2-AF3C-21698A012B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A016A5BA-D1F2-4A80-BE00-60F9AAFAA4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68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xmlns="" id="{B95F2716-671C-48A2-9F6B-8E41BFB092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741755"/>
              </p:ext>
            </p:extLst>
          </p:nvPr>
        </p:nvGraphicFramePr>
        <p:xfrm>
          <a:off x="568171" y="60384"/>
          <a:ext cx="11132598" cy="6763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3794">
                  <a:extLst>
                    <a:ext uri="{9D8B030D-6E8A-4147-A177-3AD203B41FA5}">
                      <a16:colId xmlns:a16="http://schemas.microsoft.com/office/drawing/2014/main" xmlns="" val="1646901983"/>
                    </a:ext>
                  </a:extLst>
                </a:gridCol>
                <a:gridCol w="6223247">
                  <a:extLst>
                    <a:ext uri="{9D8B030D-6E8A-4147-A177-3AD203B41FA5}">
                      <a16:colId xmlns:a16="http://schemas.microsoft.com/office/drawing/2014/main" xmlns="" val="495820033"/>
                    </a:ext>
                  </a:extLst>
                </a:gridCol>
                <a:gridCol w="3515557">
                  <a:extLst>
                    <a:ext uri="{9D8B030D-6E8A-4147-A177-3AD203B41FA5}">
                      <a16:colId xmlns:a16="http://schemas.microsoft.com/office/drawing/2014/main" xmlns="" val="1352977874"/>
                    </a:ext>
                  </a:extLst>
                </a:gridCol>
              </a:tblGrid>
              <a:tr h="367793">
                <a:tc gridSpan="2">
                  <a:txBody>
                    <a:bodyPr/>
                    <a:lstStyle/>
                    <a:p>
                      <a:r>
                        <a:rPr lang="tr-TR" sz="1600" dirty="0" smtClean="0"/>
                        <a:t>………….Eğitim-Öğretim Yılı</a:t>
                      </a:r>
                      <a:r>
                        <a:rPr lang="tr-TR" sz="1600" baseline="0" dirty="0" smtClean="0"/>
                        <a:t> ………</a:t>
                      </a:r>
                      <a:r>
                        <a:rPr lang="tr-TR" sz="1600" dirty="0" smtClean="0"/>
                        <a:t> Dönemi ……………………………………………Dersinin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dirty="0" smtClean="0"/>
                        <a:t>Akışı</a:t>
                      </a:r>
                      <a:endParaRPr lang="tr-T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46597676"/>
                  </a:ext>
                </a:extLst>
              </a:tr>
              <a:tr h="367793">
                <a:tc>
                  <a:txBody>
                    <a:bodyPr/>
                    <a:lstStyle/>
                    <a:p>
                      <a:r>
                        <a:rPr lang="tr-TR" dirty="0"/>
                        <a:t>Ders Haftası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/>
                        <a:t>Ders Akışı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u="sng" dirty="0" smtClean="0"/>
                        <a:t>Derse</a:t>
                      </a:r>
                      <a:r>
                        <a:rPr lang="tr-TR" u="sng" baseline="0" dirty="0" smtClean="0"/>
                        <a:t> İlişkin Genel Bilgiler </a:t>
                      </a:r>
                      <a:endParaRPr lang="tr-TR" u="sn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71718217"/>
                  </a:ext>
                </a:extLst>
              </a:tr>
              <a:tr h="512601">
                <a:tc>
                  <a:txBody>
                    <a:bodyPr/>
                    <a:lstStyle/>
                    <a:p>
                      <a:r>
                        <a:rPr lang="tr-TR" sz="1600" b="1" dirty="0"/>
                        <a:t>1.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tr-TR" sz="1400" dirty="0"/>
                    </a:p>
                  </a:txBody>
                  <a:tcPr/>
                </a:tc>
                <a:tc rowSpan="14">
                  <a:txBody>
                    <a:bodyPr/>
                    <a:lstStyle/>
                    <a:p>
                      <a:r>
                        <a:rPr lang="tr-TR" b="1" dirty="0" smtClean="0"/>
                        <a:t>Dersin Amacı </a:t>
                      </a:r>
                      <a:r>
                        <a:rPr lang="tr-TR" dirty="0" smtClean="0"/>
                        <a:t>:</a:t>
                      </a:r>
                    </a:p>
                    <a:p>
                      <a:pPr algn="just"/>
                      <a:endParaRPr lang="tr-TR" sz="1200" dirty="0" smtClean="0"/>
                    </a:p>
                    <a:p>
                      <a:pPr algn="just"/>
                      <a:endParaRPr lang="tr-TR" sz="1200" dirty="0" smtClean="0"/>
                    </a:p>
                    <a:p>
                      <a:pPr algn="just"/>
                      <a:endParaRPr lang="tr-TR" sz="1200" dirty="0" smtClean="0"/>
                    </a:p>
                    <a:p>
                      <a:pPr algn="just"/>
                      <a:endParaRPr lang="tr-TR" sz="1200" dirty="0" smtClean="0"/>
                    </a:p>
                    <a:p>
                      <a:pPr algn="just"/>
                      <a:endParaRPr lang="tr-TR" sz="1200" dirty="0" smtClean="0"/>
                    </a:p>
                    <a:p>
                      <a:pPr algn="just"/>
                      <a:endParaRPr lang="tr-TR" sz="1200" dirty="0" smtClean="0"/>
                    </a:p>
                    <a:p>
                      <a:pPr algn="just"/>
                      <a:r>
                        <a:rPr lang="tr-TR" sz="1800" b="1" dirty="0" smtClean="0"/>
                        <a:t>Öğrenme Çıktıları:</a:t>
                      </a:r>
                    </a:p>
                    <a:p>
                      <a:pPr algn="just"/>
                      <a:endParaRPr lang="tr-TR" sz="1800" b="1" dirty="0" smtClean="0"/>
                    </a:p>
                    <a:p>
                      <a:pPr algn="just"/>
                      <a:endParaRPr lang="tr-TR" sz="1800" b="1" dirty="0" smtClean="0"/>
                    </a:p>
                    <a:p>
                      <a:pPr algn="just"/>
                      <a:endParaRPr lang="tr-TR" sz="1800" b="1" dirty="0" smtClean="0"/>
                    </a:p>
                    <a:p>
                      <a:pPr algn="just"/>
                      <a:endParaRPr lang="tr-TR" sz="1800" b="1" dirty="0" smtClean="0"/>
                    </a:p>
                    <a:p>
                      <a:pPr algn="just"/>
                      <a:endParaRPr lang="tr-TR" sz="1800" b="1" dirty="0" smtClean="0"/>
                    </a:p>
                    <a:p>
                      <a:pPr algn="just"/>
                      <a:r>
                        <a:rPr lang="tr-TR" sz="1800" b="1" dirty="0" smtClean="0"/>
                        <a:t>Değerlendirme Ölçütleri:</a:t>
                      </a:r>
                    </a:p>
                    <a:p>
                      <a:pPr algn="just"/>
                      <a:endParaRPr lang="tr-TR" sz="1800" b="1" dirty="0" smtClean="0"/>
                    </a:p>
                    <a:p>
                      <a:pPr algn="just"/>
                      <a:endParaRPr lang="tr-TR" sz="1800" b="1" dirty="0" smtClean="0"/>
                    </a:p>
                    <a:p>
                      <a:pPr algn="just"/>
                      <a:endParaRPr lang="tr-TR" sz="1800" b="1" dirty="0" smtClean="0"/>
                    </a:p>
                    <a:p>
                      <a:pPr algn="just"/>
                      <a:r>
                        <a:rPr lang="tr-TR" sz="1800" b="1" dirty="0" smtClean="0"/>
                        <a:t>Derse Devam </a:t>
                      </a:r>
                      <a:r>
                        <a:rPr lang="tr-TR" sz="1800" b="1" dirty="0" smtClean="0"/>
                        <a:t>Durumu: </a:t>
                      </a:r>
                      <a:r>
                        <a:rPr lang="tr-TR" sz="1450" b="0" u="sng" dirty="0" smtClean="0"/>
                        <a:t>Bandırma </a:t>
                      </a:r>
                      <a:r>
                        <a:rPr lang="tr-TR" sz="1450" b="0" u="sng" dirty="0" err="1" smtClean="0"/>
                        <a:t>Onyedi</a:t>
                      </a:r>
                      <a:r>
                        <a:rPr lang="tr-TR" sz="1450" b="0" u="sng" dirty="0" smtClean="0"/>
                        <a:t> Eylül Üniversitesi Ön Lisans ve Lisans Eğitim-Öğretim ve Sınav Yönetmeliği’ne göre;</a:t>
                      </a:r>
                      <a:r>
                        <a:rPr lang="tr-TR" sz="1450" b="0" baseline="0" dirty="0" smtClean="0"/>
                        <a:t> </a:t>
                      </a:r>
                      <a:r>
                        <a:rPr lang="tr-TR" sz="1450" b="1" baseline="0" dirty="0" smtClean="0"/>
                        <a:t>MADDE 18-(1) </a:t>
                      </a:r>
                      <a:r>
                        <a:rPr lang="tr-TR" sz="1450" b="0" baseline="0" dirty="0" smtClean="0"/>
                        <a:t>Derslere ve uygulamalara devam </a:t>
                      </a:r>
                      <a:r>
                        <a:rPr lang="tr-TR" sz="1450" b="1" baseline="0" dirty="0" smtClean="0"/>
                        <a:t>zorunludur. </a:t>
                      </a:r>
                      <a:r>
                        <a:rPr lang="tr-TR" sz="1450" b="1" baseline="0" dirty="0" smtClean="0">
                          <a:solidFill>
                            <a:schemeClr val="tx1"/>
                          </a:solidFill>
                        </a:rPr>
                        <a:t>Teorik derslerin </a:t>
                      </a:r>
                      <a:r>
                        <a:rPr lang="tr-TR" sz="1450" b="1" baseline="0" dirty="0" smtClean="0">
                          <a:solidFill>
                            <a:srgbClr val="FF0000"/>
                          </a:solidFill>
                        </a:rPr>
                        <a:t>% 30’undan</a:t>
                      </a:r>
                      <a:r>
                        <a:rPr lang="tr-TR" sz="1450" b="0" baseline="0" dirty="0" smtClean="0"/>
                        <a:t>, </a:t>
                      </a:r>
                      <a:r>
                        <a:rPr lang="tr-TR" sz="1450" b="1" baseline="0" dirty="0" smtClean="0"/>
                        <a:t>uygulamaların</a:t>
                      </a:r>
                      <a:r>
                        <a:rPr lang="tr-TR" sz="1450" b="0" baseline="0" dirty="0" smtClean="0"/>
                        <a:t> </a:t>
                      </a:r>
                      <a:r>
                        <a:rPr lang="tr-TR" sz="1450" b="1" baseline="0" dirty="0" smtClean="0">
                          <a:solidFill>
                            <a:srgbClr val="FF0000"/>
                          </a:solidFill>
                        </a:rPr>
                        <a:t>%20’sinden </a:t>
                      </a:r>
                      <a:r>
                        <a:rPr lang="tr-TR" sz="1450" b="0" baseline="0" dirty="0" smtClean="0"/>
                        <a:t>fazlasına katılmayan öğrenci </a:t>
                      </a:r>
                      <a:r>
                        <a:rPr lang="tr-TR" sz="1450" b="1" baseline="0" dirty="0" smtClean="0"/>
                        <a:t>o dersin dönem sonu sınavına giremez.</a:t>
                      </a:r>
                      <a:endParaRPr lang="tr-TR" sz="145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59587780"/>
                  </a:ext>
                </a:extLst>
              </a:tr>
              <a:tr h="3516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2.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5596933"/>
                  </a:ext>
                </a:extLst>
              </a:tr>
              <a:tr h="3516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3.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80719896"/>
                  </a:ext>
                </a:extLst>
              </a:tr>
              <a:tr h="3516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4.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79522234"/>
                  </a:ext>
                </a:extLst>
              </a:tr>
              <a:tr h="34877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5.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48160829"/>
                  </a:ext>
                </a:extLst>
              </a:tr>
              <a:tr h="5126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r-T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3540670"/>
                  </a:ext>
                </a:extLst>
              </a:tr>
              <a:tr h="512601">
                <a:tc>
                  <a:txBody>
                    <a:bodyPr/>
                    <a:lstStyle/>
                    <a:p>
                      <a:r>
                        <a:rPr lang="tr-TR" sz="1600" b="1" dirty="0"/>
                        <a:t>7.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4763511"/>
                  </a:ext>
                </a:extLst>
              </a:tr>
              <a:tr h="5126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8. </a:t>
                      </a:r>
                      <a:r>
                        <a:rPr lang="tr-TR" sz="1600" b="1" dirty="0"/>
                        <a:t>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tr-TR" sz="14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9532758"/>
                  </a:ext>
                </a:extLst>
              </a:tr>
              <a:tr h="3516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9.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tr-TR" sz="14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36866533"/>
                  </a:ext>
                </a:extLst>
              </a:tr>
              <a:tr h="3516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10.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26307705"/>
                  </a:ext>
                </a:extLst>
              </a:tr>
              <a:tr h="51260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11.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8001350"/>
                  </a:ext>
                </a:extLst>
              </a:tr>
              <a:tr h="3516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12.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0638889"/>
                  </a:ext>
                </a:extLst>
              </a:tr>
              <a:tr h="3516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13.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40486797"/>
                  </a:ext>
                </a:extLst>
              </a:tr>
              <a:tr h="6341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14.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57994464"/>
                  </a:ext>
                </a:extLst>
              </a:tr>
            </a:tbl>
          </a:graphicData>
        </a:graphic>
      </p:graphicFrame>
      <p:sp>
        <p:nvSpPr>
          <p:cNvPr id="2" name="Metin kutusu 1"/>
          <p:cNvSpPr txBox="1"/>
          <p:nvPr/>
        </p:nvSpPr>
        <p:spPr>
          <a:xfrm>
            <a:off x="568171" y="845389"/>
            <a:ext cx="7609671" cy="46582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282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114</Words>
  <Application>Microsoft Office PowerPoint</Application>
  <PresentationFormat>Geniş ekran</PresentationFormat>
  <Paragraphs>36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DERYA AZİM</dc:creator>
  <cp:lastModifiedBy>sule.kecelioglu94@gmail.com</cp:lastModifiedBy>
  <cp:revision>160</cp:revision>
  <dcterms:created xsi:type="dcterms:W3CDTF">2023-08-31T08:42:03Z</dcterms:created>
  <dcterms:modified xsi:type="dcterms:W3CDTF">2026-02-13T15:26:23Z</dcterms:modified>
</cp:coreProperties>
</file>